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1"/>
  </p:notesMasterIdLst>
  <p:handoutMasterIdLst>
    <p:handoutMasterId r:id="rId22"/>
  </p:handoutMasterIdLst>
  <p:sldIdLst>
    <p:sldId id="256" r:id="rId2"/>
    <p:sldId id="257" r:id="rId3"/>
    <p:sldId id="258" r:id="rId4"/>
    <p:sldId id="259" r:id="rId5"/>
    <p:sldId id="260" r:id="rId6"/>
    <p:sldId id="261" r:id="rId7"/>
    <p:sldId id="275" r:id="rId8"/>
    <p:sldId id="263" r:id="rId9"/>
    <p:sldId id="264" r:id="rId10"/>
    <p:sldId id="276"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2D69"/>
    <a:srgbClr val="FFF07D"/>
    <a:srgbClr val="FFD746"/>
    <a:srgbClr val="FAB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6A675A-846C-424A-80B5-2336B32771CC}">
  <a:tblStyle styleId="{FD6A675A-846C-424A-80B5-2336B32771C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705" autoAdjust="0"/>
  </p:normalViewPr>
  <p:slideViewPr>
    <p:cSldViewPr snapToGrid="0">
      <p:cViewPr>
        <p:scale>
          <a:sx n="100" d="100"/>
          <a:sy n="100" d="100"/>
        </p:scale>
        <p:origin x="954" y="204"/>
      </p:cViewPr>
      <p:guideLst/>
    </p:cSldViewPr>
  </p:slideViewPr>
  <p:outlineViewPr>
    <p:cViewPr>
      <p:scale>
        <a:sx n="33" d="100"/>
        <a:sy n="33" d="100"/>
      </p:scale>
      <p:origin x="0" y="-4368"/>
    </p:cViewPr>
  </p:outlineViewPr>
  <p:notesTextViewPr>
    <p:cViewPr>
      <p:scale>
        <a:sx n="1" d="1"/>
        <a:sy n="1" d="1"/>
      </p:scale>
      <p:origin x="0" y="0"/>
    </p:cViewPr>
  </p:notesTextViewPr>
  <p:notesViewPr>
    <p:cSldViewPr snapToGrid="0">
      <p:cViewPr varScale="1">
        <p:scale>
          <a:sx n="85" d="100"/>
          <a:sy n="85" d="100"/>
        </p:scale>
        <p:origin x="3888"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24A9DD-F218-471B-908E-23F8C68ED030}" type="datetimeFigureOut">
              <a:rPr lang="en-US" smtClean="0"/>
              <a:t>9/29/2024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0CBF54-1618-4D51-803F-A878FE171D40}" type="slidenum">
              <a:rPr lang="en-US" smtClean="0"/>
              <a:t>‹#›</a:t>
            </a:fld>
            <a:endParaRPr lang="en-US"/>
          </a:p>
        </p:txBody>
      </p:sp>
    </p:spTree>
    <p:extLst>
      <p:ext uri="{BB962C8B-B14F-4D97-AF65-F5344CB8AC3E}">
        <p14:creationId xmlns:p14="http://schemas.microsoft.com/office/powerpoint/2010/main" val="19907496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06693f25bd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06693f25bd_0_2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g306693f25bd_0_2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extLst>
      <p:ext uri="{BB962C8B-B14F-4D97-AF65-F5344CB8AC3E}">
        <p14:creationId xmlns:p14="http://schemas.microsoft.com/office/powerpoint/2010/main" val="3651513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06693f25bd_0_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306693f25bd_0_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g306693f25bd_0_4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06693f25bd_0_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06693f25bd_0_5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g306693f25bd_0_5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06664331a8_1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306664331a8_1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g306664331a8_1_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3068787ac5a_1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3068787ac5a_1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g3068787ac5a_1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3068787ac5a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3068787ac5a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g3068787ac5a_0_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068787ac5a_1_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3068787ac5a_1_2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g3068787ac5a_1_2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06693f25bd_0_10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g306693f25bd_0_1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7" name="Google Shape;9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306664331a8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306664331a8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g306664331a8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06664331a8_1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06664331a8_1_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g306664331a8_1_1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06664331a8_1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06664331a8_1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306664331a8_1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extLst>
      <p:ext uri="{BB962C8B-B14F-4D97-AF65-F5344CB8AC3E}">
        <p14:creationId xmlns:p14="http://schemas.microsoft.com/office/powerpoint/2010/main" val="44826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06693f25bd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306693f25bd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g306693f25bd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06664331a8_1_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06664331a8_1_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306664331a8_1_3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2"/>
          <p:cNvSpPr/>
          <p:nvPr/>
        </p:nvSpPr>
        <p:spPr>
          <a:xfrm>
            <a:off x="665842" y="521979"/>
            <a:ext cx="10744200" cy="583437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 name="Google Shape;19;p2"/>
          <p:cNvSpPr txBox="1">
            <a:spLocks noGrp="1"/>
          </p:cNvSpPr>
          <p:nvPr>
            <p:ph type="ctrTitle"/>
          </p:nvPr>
        </p:nvSpPr>
        <p:spPr>
          <a:xfrm>
            <a:off x="991737" y="2989737"/>
            <a:ext cx="10008359" cy="191317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0F2D69"/>
              </a:buClr>
              <a:buSzPts val="4300"/>
              <a:buFont typeface="Arial"/>
              <a:buNone/>
              <a:defRPr sz="4400">
                <a:solidFill>
                  <a:srgbClr val="0F2D69"/>
                </a:solidFill>
                <a:latin typeface="HSE Sans" panose="02000000000000000000" pitchFamily="50" charset="0"/>
                <a:ea typeface="HSE Sans" panose="02000000000000000000" pitchFamily="50" charset="0"/>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0" name="Google Shape;20;p2"/>
          <p:cNvSpPr txBox="1">
            <a:spLocks noGrp="1"/>
          </p:cNvSpPr>
          <p:nvPr>
            <p:ph type="subTitle" idx="1"/>
          </p:nvPr>
        </p:nvSpPr>
        <p:spPr>
          <a:xfrm>
            <a:off x="991737" y="5268035"/>
            <a:ext cx="6555475" cy="835925"/>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rgbClr val="0F2D69"/>
              </a:buClr>
              <a:buSzPts val="2400"/>
              <a:buNone/>
              <a:defRPr sz="2400">
                <a:solidFill>
                  <a:srgbClr val="0F2D69"/>
                </a:solidFill>
                <a:latin typeface="HSE Sans" panose="02000000000000000000" pitchFamily="50" charset="0"/>
                <a:ea typeface="HSE Sans" panose="02000000000000000000" pitchFamily="50" charset="0"/>
                <a:cs typeface="Arial"/>
                <a:sym typeface="Arial"/>
              </a:defRPr>
            </a:lvl1pPr>
            <a:lvl2pPr lvl="1" algn="ctr">
              <a:lnSpc>
                <a:spcPct val="90000"/>
              </a:lnSpc>
              <a:spcBef>
                <a:spcPts val="500"/>
              </a:spcBef>
              <a:spcAft>
                <a:spcPts val="0"/>
              </a:spcAft>
              <a:buClr>
                <a:srgbClr val="0F2D69"/>
              </a:buClr>
              <a:buSzPts val="2000"/>
              <a:buNone/>
              <a:defRPr sz="2000"/>
            </a:lvl2pPr>
            <a:lvl3pPr lvl="2" algn="ctr">
              <a:lnSpc>
                <a:spcPct val="90000"/>
              </a:lnSpc>
              <a:spcBef>
                <a:spcPts val="500"/>
              </a:spcBef>
              <a:spcAft>
                <a:spcPts val="0"/>
              </a:spcAft>
              <a:buClr>
                <a:srgbClr val="0F2D69"/>
              </a:buClr>
              <a:buSzPts val="1800"/>
              <a:buNone/>
              <a:defRPr sz="1800"/>
            </a:lvl3pPr>
            <a:lvl4pPr lvl="3" algn="ctr">
              <a:lnSpc>
                <a:spcPct val="90000"/>
              </a:lnSpc>
              <a:spcBef>
                <a:spcPts val="500"/>
              </a:spcBef>
              <a:spcAft>
                <a:spcPts val="0"/>
              </a:spcAft>
              <a:buClr>
                <a:srgbClr val="0F2D69"/>
              </a:buClr>
              <a:buSzPts val="1600"/>
              <a:buNone/>
              <a:defRPr sz="1600"/>
            </a:lvl4pPr>
            <a:lvl5pPr lvl="4" algn="ctr">
              <a:lnSpc>
                <a:spcPct val="90000"/>
              </a:lnSpc>
              <a:spcBef>
                <a:spcPts val="500"/>
              </a:spcBef>
              <a:spcAft>
                <a:spcPts val="0"/>
              </a:spcAft>
              <a:buClr>
                <a:srgbClr val="0F2D69"/>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dirty="0"/>
          </a:p>
        </p:txBody>
      </p:sp>
      <p:sp>
        <p:nvSpPr>
          <p:cNvPr id="21" name="Google Shape;21;p2"/>
          <p:cNvSpPr txBox="1">
            <a:spLocks noGrp="1"/>
          </p:cNvSpPr>
          <p:nvPr>
            <p:ph type="dt" idx="10"/>
          </p:nvPr>
        </p:nvSpPr>
        <p:spPr>
          <a:xfrm>
            <a:off x="8133347" y="5503433"/>
            <a:ext cx="13294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300">
                <a:solidFill>
                  <a:srgbClr val="0F2D69"/>
                </a:solidFill>
                <a:latin typeface="HSE Sans" panose="02000000000000000000" pitchFamily="50" charset="0"/>
                <a:ea typeface="HSE Sans" panose="02000000000000000000" pitchFamily="50" charset="0"/>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smtClean="0"/>
              <a:t>Moscow, 2024</a:t>
            </a:r>
            <a:endParaRPr lang="en-US" dirty="0"/>
          </a:p>
        </p:txBody>
      </p:sp>
      <p:sp>
        <p:nvSpPr>
          <p:cNvPr id="22" name="Google Shape;22;p2"/>
          <p:cNvSpPr txBox="1">
            <a:spLocks noGrp="1"/>
          </p:cNvSpPr>
          <p:nvPr>
            <p:ph type="sldNum" idx="12"/>
          </p:nvPr>
        </p:nvSpPr>
        <p:spPr>
          <a:xfrm>
            <a:off x="10164416" y="5503434"/>
            <a:ext cx="83567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300">
                <a:solidFill>
                  <a:srgbClr val="0F2D69"/>
                </a:solidFill>
                <a:latin typeface="Arial"/>
                <a:ea typeface="Arial"/>
                <a:cs typeface="Arial"/>
                <a:sym typeface="Arial"/>
              </a:defRPr>
            </a:lvl1pPr>
            <a:lvl2pPr marL="0" lvl="1" indent="0" algn="r">
              <a:spcBef>
                <a:spcPts val="0"/>
              </a:spcBef>
              <a:buNone/>
              <a:defRPr sz="1300">
                <a:solidFill>
                  <a:srgbClr val="0F2D69"/>
                </a:solidFill>
                <a:latin typeface="Arial"/>
                <a:ea typeface="Arial"/>
                <a:cs typeface="Arial"/>
                <a:sym typeface="Arial"/>
              </a:defRPr>
            </a:lvl2pPr>
            <a:lvl3pPr marL="0" lvl="2" indent="0" algn="r">
              <a:spcBef>
                <a:spcPts val="0"/>
              </a:spcBef>
              <a:buNone/>
              <a:defRPr sz="1300">
                <a:solidFill>
                  <a:srgbClr val="0F2D69"/>
                </a:solidFill>
                <a:latin typeface="Arial"/>
                <a:ea typeface="Arial"/>
                <a:cs typeface="Arial"/>
                <a:sym typeface="Arial"/>
              </a:defRPr>
            </a:lvl3pPr>
            <a:lvl4pPr marL="0" lvl="3" indent="0" algn="r">
              <a:spcBef>
                <a:spcPts val="0"/>
              </a:spcBef>
              <a:buNone/>
              <a:defRPr sz="1300">
                <a:solidFill>
                  <a:srgbClr val="0F2D69"/>
                </a:solidFill>
                <a:latin typeface="Arial"/>
                <a:ea typeface="Arial"/>
                <a:cs typeface="Arial"/>
                <a:sym typeface="Arial"/>
              </a:defRPr>
            </a:lvl4pPr>
            <a:lvl5pPr marL="0" lvl="4" indent="0" algn="r">
              <a:spcBef>
                <a:spcPts val="0"/>
              </a:spcBef>
              <a:buNone/>
              <a:defRPr sz="1300">
                <a:solidFill>
                  <a:srgbClr val="0F2D69"/>
                </a:solidFill>
                <a:latin typeface="Arial"/>
                <a:ea typeface="Arial"/>
                <a:cs typeface="Arial"/>
                <a:sym typeface="Arial"/>
              </a:defRPr>
            </a:lvl5pPr>
            <a:lvl6pPr marL="0" lvl="5" indent="0" algn="r">
              <a:spcBef>
                <a:spcPts val="0"/>
              </a:spcBef>
              <a:buNone/>
              <a:defRPr sz="1300">
                <a:solidFill>
                  <a:srgbClr val="0F2D69"/>
                </a:solidFill>
                <a:latin typeface="Arial"/>
                <a:ea typeface="Arial"/>
                <a:cs typeface="Arial"/>
                <a:sym typeface="Arial"/>
              </a:defRPr>
            </a:lvl6pPr>
            <a:lvl7pPr marL="0" lvl="6" indent="0" algn="r">
              <a:spcBef>
                <a:spcPts val="0"/>
              </a:spcBef>
              <a:buNone/>
              <a:defRPr sz="1300">
                <a:solidFill>
                  <a:srgbClr val="0F2D69"/>
                </a:solidFill>
                <a:latin typeface="Arial"/>
                <a:ea typeface="Arial"/>
                <a:cs typeface="Arial"/>
                <a:sym typeface="Arial"/>
              </a:defRPr>
            </a:lvl7pPr>
            <a:lvl8pPr marL="0" lvl="7" indent="0" algn="r">
              <a:spcBef>
                <a:spcPts val="0"/>
              </a:spcBef>
              <a:buNone/>
              <a:defRPr sz="1300">
                <a:solidFill>
                  <a:srgbClr val="0F2D69"/>
                </a:solidFill>
                <a:latin typeface="Arial"/>
                <a:ea typeface="Arial"/>
                <a:cs typeface="Arial"/>
                <a:sym typeface="Arial"/>
              </a:defRPr>
            </a:lvl8pPr>
            <a:lvl9pPr marL="0" lvl="8" indent="0" algn="r">
              <a:spcBef>
                <a:spcPts val="0"/>
              </a:spcBef>
              <a:buNone/>
              <a:defRPr sz="1300">
                <a:solidFill>
                  <a:srgbClr val="0F2D6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r>
              <a:rPr lang="en-US" dirty="0"/>
              <a:t>/ </a:t>
            </a:r>
            <a:endParaRPr dirty="0"/>
          </a:p>
        </p:txBody>
      </p:sp>
      <p:pic>
        <p:nvPicPr>
          <p:cNvPr id="23" name="Google Shape;23;p2"/>
          <p:cNvPicPr preferRelativeResize="0"/>
          <p:nvPr/>
        </p:nvPicPr>
        <p:blipFill rotWithShape="1">
          <a:blip r:embed="rId2">
            <a:alphaModFix/>
          </a:blip>
          <a:srcRect/>
          <a:stretch/>
        </p:blipFill>
        <p:spPr>
          <a:xfrm>
            <a:off x="991737" y="774414"/>
            <a:ext cx="1228949" cy="1228949"/>
          </a:xfrm>
          <a:prstGeom prst="rect">
            <a:avLst/>
          </a:prstGeom>
          <a:noFill/>
          <a:ln>
            <a:noFill/>
          </a:ln>
        </p:spPr>
      </p:pic>
      <p:sp>
        <p:nvSpPr>
          <p:cNvPr id="24" name="Google Shape;24;p2"/>
          <p:cNvSpPr txBox="1"/>
          <p:nvPr/>
        </p:nvSpPr>
        <p:spPr>
          <a:xfrm>
            <a:off x="2546581" y="914400"/>
            <a:ext cx="8453515"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0" i="0" dirty="0">
                <a:solidFill>
                  <a:srgbClr val="0F2D69"/>
                </a:solidFill>
                <a:latin typeface="HSE Sans" panose="02000000000000000000" pitchFamily="50" charset="0"/>
                <a:ea typeface="Arial"/>
                <a:cs typeface="Arial"/>
                <a:sym typeface="Arial"/>
              </a:rPr>
              <a:t>National Research University Higher School of Economics</a:t>
            </a:r>
            <a:r>
              <a:rPr lang="en-US" sz="1800" b="0" i="0" u="none" strike="noStrike" dirty="0">
                <a:solidFill>
                  <a:srgbClr val="0F2D69"/>
                </a:solidFill>
                <a:latin typeface="HSE Sans" panose="02000000000000000000" pitchFamily="50" charset="0"/>
                <a:ea typeface="Arial"/>
                <a:cs typeface="Arial"/>
                <a:sym typeface="Arial"/>
              </a:rPr>
              <a:t/>
            </a:r>
            <a:br>
              <a:rPr lang="en-US" sz="1800" b="0" i="0" u="none" strike="noStrike" dirty="0">
                <a:solidFill>
                  <a:srgbClr val="0F2D69"/>
                </a:solidFill>
                <a:latin typeface="HSE Sans" panose="02000000000000000000" pitchFamily="50" charset="0"/>
                <a:ea typeface="Arial"/>
                <a:cs typeface="Arial"/>
                <a:sym typeface="Arial"/>
              </a:rPr>
            </a:br>
            <a:r>
              <a:rPr lang="en-US" sz="1800" b="0" i="0" u="none" strike="noStrike" dirty="0">
                <a:solidFill>
                  <a:srgbClr val="0F2D69"/>
                </a:solidFill>
                <a:latin typeface="HSE Sans" panose="02000000000000000000" pitchFamily="50" charset="0"/>
                <a:ea typeface="Arial"/>
                <a:cs typeface="Arial"/>
                <a:sym typeface="Arial"/>
              </a:rPr>
              <a:t>Faculty of Computer Science</a:t>
            </a:r>
            <a:br>
              <a:rPr lang="en-US" sz="1800" b="0" i="0" u="none" strike="noStrike" dirty="0">
                <a:solidFill>
                  <a:srgbClr val="0F2D69"/>
                </a:solidFill>
                <a:latin typeface="HSE Sans" panose="02000000000000000000" pitchFamily="50" charset="0"/>
                <a:ea typeface="Arial"/>
                <a:cs typeface="Arial"/>
                <a:sym typeface="Arial"/>
              </a:rPr>
            </a:br>
            <a:r>
              <a:rPr lang="en-US" sz="1800" b="0" i="0" u="none" strike="noStrike" dirty="0">
                <a:solidFill>
                  <a:srgbClr val="0F2D69"/>
                </a:solidFill>
                <a:latin typeface="HSE Sans" panose="02000000000000000000" pitchFamily="50" charset="0"/>
                <a:ea typeface="Arial"/>
                <a:cs typeface="Arial"/>
                <a:sym typeface="Arial"/>
              </a:rPr>
              <a:t>School of Data Analysis and Artificial Intelligence</a:t>
            </a:r>
            <a:endParaRPr sz="1800" b="0" dirty="0">
              <a:solidFill>
                <a:srgbClr val="0F2D69"/>
              </a:solidFill>
              <a:latin typeface="HSE Sans" panose="02000000000000000000" pitchFamily="50" charset="0"/>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3"/>
          <p:cNvSpPr/>
          <p:nvPr/>
        </p:nvSpPr>
        <p:spPr>
          <a:xfrm>
            <a:off x="372379" y="225765"/>
            <a:ext cx="11388273" cy="634410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 name="Google Shape;27;p3"/>
          <p:cNvSpPr txBox="1">
            <a:spLocks noGrp="1"/>
          </p:cNvSpPr>
          <p:nvPr>
            <p:ph type="title"/>
          </p:nvPr>
        </p:nvSpPr>
        <p:spPr>
          <a:xfrm>
            <a:off x="986970" y="225765"/>
            <a:ext cx="1015909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F2D69"/>
              </a:buClr>
              <a:buSzPts val="1800"/>
              <a:buNone/>
              <a:defRPr>
                <a:latin typeface="HSE Sans" panose="02000000000000000000" pitchFamily="50"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8" name="Google Shape;28;p3"/>
          <p:cNvSpPr txBox="1">
            <a:spLocks noGrp="1"/>
          </p:cNvSpPr>
          <p:nvPr>
            <p:ph type="body" idx="1"/>
          </p:nvPr>
        </p:nvSpPr>
        <p:spPr>
          <a:xfrm>
            <a:off x="986970" y="1702367"/>
            <a:ext cx="10159092"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0F2D69"/>
              </a:buClr>
              <a:buSzPts val="1800"/>
              <a:buChar char="•"/>
              <a:defRPr>
                <a:latin typeface="HSE Sans" panose="02000000000000000000" pitchFamily="50" charset="0"/>
              </a:defRPr>
            </a:lvl1pPr>
            <a:lvl2pPr marL="914400" lvl="1" indent="-342900" algn="l">
              <a:lnSpc>
                <a:spcPct val="90000"/>
              </a:lnSpc>
              <a:spcBef>
                <a:spcPts val="500"/>
              </a:spcBef>
              <a:spcAft>
                <a:spcPts val="0"/>
              </a:spcAft>
              <a:buClr>
                <a:srgbClr val="0F2D69"/>
              </a:buClr>
              <a:buSzPts val="1800"/>
              <a:buChar char="•"/>
              <a:defRPr/>
            </a:lvl2pPr>
            <a:lvl3pPr marL="1371600" lvl="2" indent="-342900" algn="l">
              <a:lnSpc>
                <a:spcPct val="90000"/>
              </a:lnSpc>
              <a:spcBef>
                <a:spcPts val="500"/>
              </a:spcBef>
              <a:spcAft>
                <a:spcPts val="0"/>
              </a:spcAft>
              <a:buClr>
                <a:srgbClr val="0F2D69"/>
              </a:buClr>
              <a:buSzPts val="1800"/>
              <a:buChar char="•"/>
              <a:defRPr/>
            </a:lvl3pPr>
            <a:lvl4pPr marL="1828800" lvl="3" indent="-342900" algn="l">
              <a:lnSpc>
                <a:spcPct val="90000"/>
              </a:lnSpc>
              <a:spcBef>
                <a:spcPts val="500"/>
              </a:spcBef>
              <a:spcAft>
                <a:spcPts val="0"/>
              </a:spcAft>
              <a:buClr>
                <a:srgbClr val="0F2D69"/>
              </a:buClr>
              <a:buSzPts val="1800"/>
              <a:buChar char="•"/>
              <a:defRPr/>
            </a:lvl4pPr>
            <a:lvl5pPr marL="2286000" lvl="4" indent="-342900" algn="l">
              <a:lnSpc>
                <a:spcPct val="90000"/>
              </a:lnSpc>
              <a:spcBef>
                <a:spcPts val="500"/>
              </a:spcBef>
              <a:spcAft>
                <a:spcPts val="0"/>
              </a:spcAft>
              <a:buClr>
                <a:srgbClr val="0F2D69"/>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29" name="Google Shape;29;p3"/>
          <p:cNvSpPr txBox="1">
            <a:spLocks noGrp="1"/>
          </p:cNvSpPr>
          <p:nvPr>
            <p:ph type="sldNum" idx="12"/>
          </p:nvPr>
        </p:nvSpPr>
        <p:spPr>
          <a:xfrm>
            <a:off x="9869713" y="6129224"/>
            <a:ext cx="127634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r>
              <a:rPr lang="en-US"/>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Slide">
  <p:cSld name="Section Title Slide">
    <p:spTree>
      <p:nvGrpSpPr>
        <p:cNvPr id="1" name="Shape 30"/>
        <p:cNvGrpSpPr/>
        <p:nvPr/>
      </p:nvGrpSpPr>
      <p:grpSpPr>
        <a:xfrm>
          <a:off x="0" y="0"/>
          <a:ext cx="0" cy="0"/>
          <a:chOff x="0" y="0"/>
          <a:chExt cx="0" cy="0"/>
        </a:xfrm>
      </p:grpSpPr>
      <p:sp>
        <p:nvSpPr>
          <p:cNvPr id="31" name="Google Shape;31;p4"/>
          <p:cNvSpPr/>
          <p:nvPr/>
        </p:nvSpPr>
        <p:spPr>
          <a:xfrm>
            <a:off x="372379" y="225765"/>
            <a:ext cx="11388273" cy="634410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 name="Google Shape;32;p4"/>
          <p:cNvSpPr txBox="1">
            <a:spLocks noGrp="1"/>
          </p:cNvSpPr>
          <p:nvPr>
            <p:ph type="title"/>
          </p:nvPr>
        </p:nvSpPr>
        <p:spPr>
          <a:xfrm>
            <a:off x="1016453" y="2735035"/>
            <a:ext cx="10159093"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rgbClr val="0F2D69"/>
              </a:buClr>
              <a:buSzPts val="4400"/>
              <a:buFont typeface="Arial"/>
              <a:buNone/>
              <a:defRPr>
                <a:latin typeface="HSE Sans" panose="02000000000000000000" pitchFamily="50"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3" name="Google Shape;33;p4"/>
          <p:cNvSpPr txBox="1">
            <a:spLocks noGrp="1"/>
          </p:cNvSpPr>
          <p:nvPr>
            <p:ph type="sldNum" idx="12"/>
          </p:nvPr>
        </p:nvSpPr>
        <p:spPr>
          <a:xfrm>
            <a:off x="9869713" y="6129224"/>
            <a:ext cx="127634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r>
              <a:rPr lang="en-US" dirty="0"/>
              <a:t>/</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F2D69"/>
        </a:solidFill>
        <a:effectLst/>
      </p:bgPr>
    </p:bg>
    <p:spTree>
      <p:nvGrpSpPr>
        <p:cNvPr id="1" name="Shape 9"/>
        <p:cNvGrpSpPr/>
        <p:nvPr/>
      </p:nvGrpSpPr>
      <p:grpSpPr>
        <a:xfrm>
          <a:off x="0" y="0"/>
          <a:ext cx="0" cy="0"/>
          <a:chOff x="0" y="0"/>
          <a:chExt cx="0" cy="0"/>
        </a:xfrm>
      </p:grpSpPr>
      <p:sp>
        <p:nvSpPr>
          <p:cNvPr id="10" name="Google Shape;10;p1"/>
          <p:cNvSpPr/>
          <p:nvPr/>
        </p:nvSpPr>
        <p:spPr>
          <a:xfrm flipH="1">
            <a:off x="1" y="0"/>
            <a:ext cx="12191999" cy="6858000"/>
          </a:xfrm>
          <a:custGeom>
            <a:avLst/>
            <a:gdLst/>
            <a:ahLst/>
            <a:cxnLst/>
            <a:rect l="l" t="t" r="r" b="b"/>
            <a:pathLst>
              <a:path w="12191999" h="6858000" extrusionOk="0">
                <a:moveTo>
                  <a:pt x="3976471" y="0"/>
                </a:moveTo>
                <a:lnTo>
                  <a:pt x="0" y="0"/>
                </a:lnTo>
                <a:lnTo>
                  <a:pt x="0" y="1830993"/>
                </a:lnTo>
                <a:lnTo>
                  <a:pt x="1859801" y="1830993"/>
                </a:lnTo>
                <a:lnTo>
                  <a:pt x="1859801" y="2535905"/>
                </a:lnTo>
                <a:lnTo>
                  <a:pt x="0" y="2535905"/>
                </a:lnTo>
                <a:lnTo>
                  <a:pt x="0" y="4328395"/>
                </a:lnTo>
                <a:lnTo>
                  <a:pt x="1859801" y="4328395"/>
                </a:lnTo>
                <a:lnTo>
                  <a:pt x="1859801" y="5093728"/>
                </a:lnTo>
                <a:lnTo>
                  <a:pt x="0" y="5093728"/>
                </a:lnTo>
                <a:lnTo>
                  <a:pt x="0" y="6858000"/>
                </a:lnTo>
                <a:lnTo>
                  <a:pt x="3976471" y="6858000"/>
                </a:lnTo>
                <a:close/>
                <a:moveTo>
                  <a:pt x="7638526" y="0"/>
                </a:moveTo>
                <a:lnTo>
                  <a:pt x="5298679" y="0"/>
                </a:lnTo>
                <a:lnTo>
                  <a:pt x="5218700" y="34659"/>
                </a:lnTo>
                <a:cubicBezTo>
                  <a:pt x="4867078" y="201021"/>
                  <a:pt x="4499581" y="457391"/>
                  <a:pt x="4116207" y="803767"/>
                </a:cubicBezTo>
                <a:lnTo>
                  <a:pt x="5184308" y="2062557"/>
                </a:lnTo>
                <a:cubicBezTo>
                  <a:pt x="5421920" y="1852339"/>
                  <a:pt x="5637532" y="1698767"/>
                  <a:pt x="5831145" y="1601841"/>
                </a:cubicBezTo>
                <a:cubicBezTo>
                  <a:pt x="6024759" y="1504914"/>
                  <a:pt x="6240568" y="1457080"/>
                  <a:pt x="6478571" y="1458338"/>
                </a:cubicBezTo>
                <a:cubicBezTo>
                  <a:pt x="6631382" y="1455192"/>
                  <a:pt x="6747983" y="1481626"/>
                  <a:pt x="6828378" y="1537642"/>
                </a:cubicBezTo>
                <a:cubicBezTo>
                  <a:pt x="6908772" y="1593659"/>
                  <a:pt x="6949276" y="1698138"/>
                  <a:pt x="6949890" y="1851081"/>
                </a:cubicBezTo>
                <a:cubicBezTo>
                  <a:pt x="6934978" y="2030826"/>
                  <a:pt x="6785859" y="2167300"/>
                  <a:pt x="6502533" y="2260503"/>
                </a:cubicBezTo>
                <a:cubicBezTo>
                  <a:pt x="6219207" y="2353706"/>
                  <a:pt x="5891147" y="2473185"/>
                  <a:pt x="5518349" y="2618943"/>
                </a:cubicBezTo>
                <a:cubicBezTo>
                  <a:pt x="5145552" y="2764700"/>
                  <a:pt x="4817491" y="3006283"/>
                  <a:pt x="4534166" y="3343691"/>
                </a:cubicBezTo>
                <a:cubicBezTo>
                  <a:pt x="4250839" y="3681100"/>
                  <a:pt x="4101720" y="4183883"/>
                  <a:pt x="4086808" y="4852038"/>
                </a:cubicBezTo>
                <a:cubicBezTo>
                  <a:pt x="4083777" y="5248013"/>
                  <a:pt x="4168234" y="5618626"/>
                  <a:pt x="4340179" y="5963877"/>
                </a:cubicBezTo>
                <a:cubicBezTo>
                  <a:pt x="4512125" y="6309127"/>
                  <a:pt x="4789751" y="6589480"/>
                  <a:pt x="5173057" y="6804935"/>
                </a:cubicBezTo>
                <a:lnTo>
                  <a:pt x="5277611" y="6858000"/>
                </a:lnTo>
                <a:lnTo>
                  <a:pt x="8017551" y="6858000"/>
                </a:lnTo>
                <a:lnTo>
                  <a:pt x="8143221" y="6798157"/>
                </a:lnTo>
                <a:cubicBezTo>
                  <a:pt x="8506123" y="6611234"/>
                  <a:pt x="8862927" y="6328416"/>
                  <a:pt x="9213635" y="5949703"/>
                </a:cubicBezTo>
                <a:lnTo>
                  <a:pt x="8145373" y="4690912"/>
                </a:lnTo>
                <a:cubicBezTo>
                  <a:pt x="7890811" y="4952951"/>
                  <a:pt x="7628257" y="5133797"/>
                  <a:pt x="7357708" y="5233452"/>
                </a:cubicBezTo>
                <a:cubicBezTo>
                  <a:pt x="7087158" y="5333106"/>
                  <a:pt x="6866119" y="5380521"/>
                  <a:pt x="6694592" y="5375694"/>
                </a:cubicBezTo>
                <a:cubicBezTo>
                  <a:pt x="6523575" y="5374646"/>
                  <a:pt x="6382016" y="5328910"/>
                  <a:pt x="6269913" y="5238486"/>
                </a:cubicBezTo>
                <a:cubicBezTo>
                  <a:pt x="6157811" y="5148065"/>
                  <a:pt x="6099714" y="5019248"/>
                  <a:pt x="6095623" y="4852038"/>
                </a:cubicBezTo>
                <a:cubicBezTo>
                  <a:pt x="6110484" y="4680292"/>
                  <a:pt x="6259091" y="4553627"/>
                  <a:pt x="6541447" y="4472041"/>
                </a:cubicBezTo>
                <a:cubicBezTo>
                  <a:pt x="6823803" y="4390456"/>
                  <a:pt x="7150740" y="4281728"/>
                  <a:pt x="7522261" y="4145856"/>
                </a:cubicBezTo>
                <a:cubicBezTo>
                  <a:pt x="7893781" y="4009985"/>
                  <a:pt x="8220718" y="3774750"/>
                  <a:pt x="8503074" y="3440146"/>
                </a:cubicBezTo>
                <a:cubicBezTo>
                  <a:pt x="8785429" y="3105545"/>
                  <a:pt x="8934037" y="2599353"/>
                  <a:pt x="8948898" y="1921574"/>
                </a:cubicBezTo>
                <a:cubicBezTo>
                  <a:pt x="8948601" y="1546486"/>
                  <a:pt x="8855558" y="1197880"/>
                  <a:pt x="8669770" y="875757"/>
                </a:cubicBezTo>
                <a:cubicBezTo>
                  <a:pt x="8483980" y="553636"/>
                  <a:pt x="8207223" y="293054"/>
                  <a:pt x="7839498" y="94014"/>
                </a:cubicBezTo>
                <a:cubicBezTo>
                  <a:pt x="7793532" y="69134"/>
                  <a:pt x="7746173" y="45763"/>
                  <a:pt x="7697420" y="23902"/>
                </a:cubicBezTo>
                <a:close/>
                <a:moveTo>
                  <a:pt x="11397691" y="0"/>
                </a:moveTo>
                <a:lnTo>
                  <a:pt x="9281022" y="0"/>
                </a:lnTo>
                <a:lnTo>
                  <a:pt x="9281022" y="6858000"/>
                </a:lnTo>
                <a:lnTo>
                  <a:pt x="11397691" y="6858000"/>
                </a:lnTo>
                <a:lnTo>
                  <a:pt x="11397691" y="4292584"/>
                </a:lnTo>
                <a:lnTo>
                  <a:pt x="12191999" y="4292584"/>
                </a:lnTo>
                <a:lnTo>
                  <a:pt x="12191999" y="2338971"/>
                </a:lnTo>
                <a:lnTo>
                  <a:pt x="11397691" y="2338971"/>
                </a:lnTo>
                <a:close/>
              </a:path>
            </a:pathLst>
          </a:custGeom>
          <a:solidFill>
            <a:srgbClr val="EB691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80000">
              <a:solidFill>
                <a:srgbClr val="EB691E"/>
              </a:solidFill>
              <a:latin typeface="Arial"/>
              <a:ea typeface="Arial"/>
              <a:cs typeface="Arial"/>
              <a:sym typeface="Arial"/>
            </a:endParaRPr>
          </a:p>
        </p:txBody>
      </p:sp>
      <p:sp>
        <p:nvSpPr>
          <p:cNvPr id="11" name="Google Shape;11;p1"/>
          <p:cNvSpPr/>
          <p:nvPr/>
        </p:nvSpPr>
        <p:spPr>
          <a:xfrm flipH="1">
            <a:off x="1" y="0"/>
            <a:ext cx="12191999" cy="6858000"/>
          </a:xfrm>
          <a:custGeom>
            <a:avLst/>
            <a:gdLst/>
            <a:ahLst/>
            <a:cxnLst/>
            <a:rect l="l" t="t" r="r" b="b"/>
            <a:pathLst>
              <a:path w="12191999" h="6858000" extrusionOk="0">
                <a:moveTo>
                  <a:pt x="3496057" y="152457"/>
                </a:moveTo>
                <a:lnTo>
                  <a:pt x="0" y="152457"/>
                </a:lnTo>
                <a:lnTo>
                  <a:pt x="0" y="2062816"/>
                </a:lnTo>
                <a:lnTo>
                  <a:pt x="1342729" y="2062816"/>
                </a:lnTo>
                <a:lnTo>
                  <a:pt x="1342729" y="2774108"/>
                </a:lnTo>
                <a:lnTo>
                  <a:pt x="0" y="2774108"/>
                </a:lnTo>
                <a:lnTo>
                  <a:pt x="0" y="4582822"/>
                </a:lnTo>
                <a:lnTo>
                  <a:pt x="1342729" y="4582822"/>
                </a:lnTo>
                <a:lnTo>
                  <a:pt x="1342729" y="5355082"/>
                </a:lnTo>
                <a:lnTo>
                  <a:pt x="0" y="5355082"/>
                </a:lnTo>
                <a:lnTo>
                  <a:pt x="0" y="6858000"/>
                </a:lnTo>
                <a:lnTo>
                  <a:pt x="3496057" y="6858000"/>
                </a:lnTo>
                <a:close/>
                <a:moveTo>
                  <a:pt x="11045806" y="116322"/>
                </a:moveTo>
                <a:lnTo>
                  <a:pt x="8892478" y="116322"/>
                </a:lnTo>
                <a:lnTo>
                  <a:pt x="8892478" y="6858000"/>
                </a:lnTo>
                <a:lnTo>
                  <a:pt x="11045806" y="6858000"/>
                </a:lnTo>
                <a:lnTo>
                  <a:pt x="11045806" y="4546687"/>
                </a:lnTo>
                <a:lnTo>
                  <a:pt x="12191999" y="4546687"/>
                </a:lnTo>
                <a:lnTo>
                  <a:pt x="12191999" y="2575392"/>
                </a:lnTo>
                <a:lnTo>
                  <a:pt x="11045806" y="2575392"/>
                </a:lnTo>
                <a:close/>
                <a:moveTo>
                  <a:pt x="6031503" y="10"/>
                </a:moveTo>
                <a:cubicBezTo>
                  <a:pt x="5541413" y="-1049"/>
                  <a:pt x="5117512" y="82355"/>
                  <a:pt x="4759801" y="250224"/>
                </a:cubicBezTo>
                <a:cubicBezTo>
                  <a:pt x="4402089" y="418092"/>
                  <a:pt x="4028227" y="676782"/>
                  <a:pt x="3638214" y="1026293"/>
                </a:cubicBezTo>
                <a:lnTo>
                  <a:pt x="4724813" y="2296476"/>
                </a:lnTo>
                <a:cubicBezTo>
                  <a:pt x="4966540" y="2084356"/>
                  <a:pt x="5185887" y="1929394"/>
                  <a:pt x="5382853" y="1831590"/>
                </a:cubicBezTo>
                <a:cubicBezTo>
                  <a:pt x="5579820" y="1733786"/>
                  <a:pt x="5799366" y="1685519"/>
                  <a:pt x="6041491" y="1686789"/>
                </a:cubicBezTo>
                <a:cubicBezTo>
                  <a:pt x="6196949" y="1683614"/>
                  <a:pt x="6315569" y="1710287"/>
                  <a:pt x="6397357" y="1766810"/>
                </a:cubicBezTo>
                <a:cubicBezTo>
                  <a:pt x="6479143" y="1823334"/>
                  <a:pt x="6520349" y="1928759"/>
                  <a:pt x="6520973" y="2083086"/>
                </a:cubicBezTo>
                <a:cubicBezTo>
                  <a:pt x="6505803" y="2264458"/>
                  <a:pt x="6354101" y="2402167"/>
                  <a:pt x="6065869" y="2496214"/>
                </a:cubicBezTo>
                <a:cubicBezTo>
                  <a:pt x="5777636" y="2590260"/>
                  <a:pt x="5443894" y="2710821"/>
                  <a:pt x="5064639" y="2857898"/>
                </a:cubicBezTo>
                <a:cubicBezTo>
                  <a:pt x="4685386" y="3004974"/>
                  <a:pt x="4351643" y="3248744"/>
                  <a:pt x="4063411" y="3589206"/>
                </a:cubicBezTo>
                <a:cubicBezTo>
                  <a:pt x="3775177" y="3929668"/>
                  <a:pt x="3623475" y="4437002"/>
                  <a:pt x="3608305" y="5111204"/>
                </a:cubicBezTo>
                <a:cubicBezTo>
                  <a:pt x="3605221" y="5510763"/>
                  <a:pt x="3691142" y="5884730"/>
                  <a:pt x="3866065" y="6233106"/>
                </a:cubicBezTo>
                <a:cubicBezTo>
                  <a:pt x="3953527" y="6407294"/>
                  <a:pt x="4067866" y="6565110"/>
                  <a:pt x="4209083" y="6706555"/>
                </a:cubicBezTo>
                <a:lnTo>
                  <a:pt x="4384845" y="6858000"/>
                </a:lnTo>
                <a:lnTo>
                  <a:pt x="8094578" y="6858000"/>
                </a:lnTo>
                <a:lnTo>
                  <a:pt x="8206222" y="6779114"/>
                </a:lnTo>
                <a:cubicBezTo>
                  <a:pt x="8414148" y="6623940"/>
                  <a:pt x="8620048" y="6437170"/>
                  <a:pt x="8823924" y="6218804"/>
                </a:cubicBezTo>
                <a:lnTo>
                  <a:pt x="7737161" y="4948620"/>
                </a:lnTo>
                <a:cubicBezTo>
                  <a:pt x="7478190" y="5213030"/>
                  <a:pt x="7211088" y="5395513"/>
                  <a:pt x="6935854" y="5496070"/>
                </a:cubicBezTo>
                <a:cubicBezTo>
                  <a:pt x="6660618" y="5596626"/>
                  <a:pt x="6435752" y="5644470"/>
                  <a:pt x="6261254" y="5639600"/>
                </a:cubicBezTo>
                <a:cubicBezTo>
                  <a:pt x="6087275" y="5638542"/>
                  <a:pt x="5943264" y="5592392"/>
                  <a:pt x="5829220" y="5501150"/>
                </a:cubicBezTo>
                <a:cubicBezTo>
                  <a:pt x="5715177" y="5409910"/>
                  <a:pt x="5656073" y="5279927"/>
                  <a:pt x="5651911" y="5111204"/>
                </a:cubicBezTo>
                <a:cubicBezTo>
                  <a:pt x="5667030" y="4937904"/>
                  <a:pt x="5818211" y="4810092"/>
                  <a:pt x="6105457" y="4727768"/>
                </a:cubicBezTo>
                <a:cubicBezTo>
                  <a:pt x="6392702" y="4645444"/>
                  <a:pt x="6725302" y="4535732"/>
                  <a:pt x="7103257" y="4398631"/>
                </a:cubicBezTo>
                <a:cubicBezTo>
                  <a:pt x="7481211" y="4261530"/>
                  <a:pt x="7813811" y="4024166"/>
                  <a:pt x="8101057" y="3686534"/>
                </a:cubicBezTo>
                <a:cubicBezTo>
                  <a:pt x="8388302" y="3348904"/>
                  <a:pt x="8539484" y="2838131"/>
                  <a:pt x="8554601" y="2154217"/>
                </a:cubicBezTo>
                <a:cubicBezTo>
                  <a:pt x="8554300" y="1775734"/>
                  <a:pt x="8459646" y="1423973"/>
                  <a:pt x="8270640" y="1098935"/>
                </a:cubicBezTo>
                <a:cubicBezTo>
                  <a:pt x="8081632" y="773898"/>
                  <a:pt x="7800082" y="510958"/>
                  <a:pt x="7425988" y="310117"/>
                </a:cubicBezTo>
                <a:cubicBezTo>
                  <a:pt x="7051893" y="109275"/>
                  <a:pt x="6587066" y="5906"/>
                  <a:pt x="6031503" y="10"/>
                </a:cubicBezTo>
                <a:close/>
              </a:path>
            </a:pathLst>
          </a:custGeom>
          <a:solidFill>
            <a:srgbClr val="FAB9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80000">
              <a:solidFill>
                <a:srgbClr val="FAB900"/>
              </a:solidFill>
              <a:latin typeface="Arial"/>
              <a:ea typeface="Arial"/>
              <a:cs typeface="Arial"/>
              <a:sym typeface="Arial"/>
            </a:endParaRPr>
          </a:p>
        </p:txBody>
      </p:sp>
      <p:sp>
        <p:nvSpPr>
          <p:cNvPr id="12" name="Google Shape;12;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0F2D69"/>
              </a:buClr>
              <a:buSzPts val="4400"/>
              <a:buFont typeface="Arial"/>
              <a:buNone/>
              <a:defRPr sz="4400" b="0" i="0" u="none" strike="noStrike" cap="none">
                <a:solidFill>
                  <a:srgbClr val="0F2D69"/>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3" name="Google Shape;13;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rgbClr val="0F2D69"/>
              </a:buClr>
              <a:buSzPts val="2800"/>
              <a:buFont typeface="Arial"/>
              <a:buChar char="•"/>
              <a:defRPr sz="2800" b="0" i="0" u="none" strike="noStrike" cap="none">
                <a:solidFill>
                  <a:srgbClr val="0F2D69"/>
                </a:solidFill>
                <a:latin typeface="Arial"/>
                <a:ea typeface="Arial"/>
                <a:cs typeface="Arial"/>
                <a:sym typeface="Arial"/>
              </a:defRPr>
            </a:lvl1pPr>
            <a:lvl2pPr marL="914400" marR="0" lvl="1" indent="-381000" algn="l" rtl="0">
              <a:lnSpc>
                <a:spcPct val="90000"/>
              </a:lnSpc>
              <a:spcBef>
                <a:spcPts val="500"/>
              </a:spcBef>
              <a:spcAft>
                <a:spcPts val="0"/>
              </a:spcAft>
              <a:buClr>
                <a:srgbClr val="0F2D69"/>
              </a:buClr>
              <a:buSzPts val="2400"/>
              <a:buFont typeface="Arial"/>
              <a:buChar char="•"/>
              <a:defRPr sz="2400" b="0" i="0" u="none" strike="noStrike" cap="none">
                <a:solidFill>
                  <a:srgbClr val="0F2D69"/>
                </a:solidFill>
                <a:latin typeface="Arial"/>
                <a:ea typeface="Arial"/>
                <a:cs typeface="Arial"/>
                <a:sym typeface="Arial"/>
              </a:defRPr>
            </a:lvl2pPr>
            <a:lvl3pPr marL="1371600" marR="0" lvl="2" indent="-355600" algn="l" rtl="0">
              <a:lnSpc>
                <a:spcPct val="90000"/>
              </a:lnSpc>
              <a:spcBef>
                <a:spcPts val="500"/>
              </a:spcBef>
              <a:spcAft>
                <a:spcPts val="0"/>
              </a:spcAft>
              <a:buClr>
                <a:srgbClr val="0F2D69"/>
              </a:buClr>
              <a:buSzPts val="2000"/>
              <a:buFont typeface="Arial"/>
              <a:buChar char="•"/>
              <a:defRPr sz="2000" b="0" i="0" u="none" strike="noStrike" cap="none">
                <a:solidFill>
                  <a:srgbClr val="0F2D69"/>
                </a:solidFill>
                <a:latin typeface="Arial"/>
                <a:ea typeface="Arial"/>
                <a:cs typeface="Arial"/>
                <a:sym typeface="Arial"/>
              </a:defRPr>
            </a:lvl3pPr>
            <a:lvl4pPr marL="1828800" marR="0" lvl="3" indent="-311150" algn="l" rtl="0">
              <a:lnSpc>
                <a:spcPct val="90000"/>
              </a:lnSpc>
              <a:spcBef>
                <a:spcPts val="500"/>
              </a:spcBef>
              <a:spcAft>
                <a:spcPts val="0"/>
              </a:spcAft>
              <a:buClr>
                <a:srgbClr val="0F2D69"/>
              </a:buClr>
              <a:buSzPts val="1300"/>
              <a:buFont typeface="Arial"/>
              <a:buChar char="•"/>
              <a:defRPr sz="1300" b="0" i="0" u="none" strike="noStrike" cap="none">
                <a:solidFill>
                  <a:srgbClr val="0F2D69"/>
                </a:solidFill>
                <a:latin typeface="Arial"/>
                <a:ea typeface="Arial"/>
                <a:cs typeface="Arial"/>
                <a:sym typeface="Arial"/>
              </a:defRPr>
            </a:lvl4pPr>
            <a:lvl5pPr marL="2286000" marR="0" lvl="4" indent="-311150" algn="l" rtl="0">
              <a:lnSpc>
                <a:spcPct val="90000"/>
              </a:lnSpc>
              <a:spcBef>
                <a:spcPts val="500"/>
              </a:spcBef>
              <a:spcAft>
                <a:spcPts val="0"/>
              </a:spcAft>
              <a:buClr>
                <a:srgbClr val="0F2D69"/>
              </a:buClr>
              <a:buSzPts val="1300"/>
              <a:buFont typeface="Arial"/>
              <a:buChar char="•"/>
              <a:defRPr sz="1300" b="0" i="0" u="none" strike="noStrike" cap="none">
                <a:solidFill>
                  <a:srgbClr val="0F2D69"/>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14" name="Google Shape;14;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300">
                <a:solidFill>
                  <a:srgbClr val="0F2D69"/>
                </a:solidFill>
                <a:latin typeface="HSE Sans" panose="02000000000000000000" pitchFamily="50" charset="0"/>
                <a:ea typeface="HSE Sans" panose="02000000000000000000" pitchFamily="50" charset="0"/>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US" dirty="0"/>
          </a:p>
        </p:txBody>
      </p:sp>
      <p:sp>
        <p:nvSpPr>
          <p:cNvPr id="15" name="Google Shape;15;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300">
                <a:solidFill>
                  <a:srgbClr val="0F2D69"/>
                </a:solidFill>
                <a:latin typeface="HSE Sans" panose="02000000000000000000" pitchFamily="50" charset="0"/>
                <a:ea typeface="HSE Sans" panose="02000000000000000000" pitchFamily="50" charset="0"/>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US" dirty="0"/>
          </a:p>
        </p:txBody>
      </p:sp>
      <p:sp>
        <p:nvSpPr>
          <p:cNvPr id="16" name="Google Shape;16;p1"/>
          <p:cNvSpPr txBox="1">
            <a:spLocks noGrp="1"/>
          </p:cNvSpPr>
          <p:nvPr>
            <p:ph type="sldNum" idx="12"/>
          </p:nvPr>
        </p:nvSpPr>
        <p:spPr>
          <a:xfrm>
            <a:off x="859155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00" b="0" u="none">
                <a:solidFill>
                  <a:srgbClr val="0F2D69"/>
                </a:solidFill>
                <a:latin typeface="HSE Sans" panose="02000000000000000000" pitchFamily="50" charset="0"/>
                <a:ea typeface="HSE Sans" panose="02000000000000000000" pitchFamily="50" charset="0"/>
                <a:cs typeface="Arial"/>
                <a:sym typeface="Arial"/>
              </a:defRPr>
            </a:lvl1pPr>
            <a:lvl2pPr marL="0" marR="0" lvl="1" indent="0" algn="r" rtl="0">
              <a:spcBef>
                <a:spcPts val="0"/>
              </a:spcBef>
              <a:buNone/>
              <a:defRPr sz="1300" b="0" u="none">
                <a:solidFill>
                  <a:srgbClr val="0F2D69"/>
                </a:solidFill>
                <a:latin typeface="Arial"/>
                <a:ea typeface="Arial"/>
                <a:cs typeface="Arial"/>
                <a:sym typeface="Arial"/>
              </a:defRPr>
            </a:lvl2pPr>
            <a:lvl3pPr marL="0" marR="0" lvl="2" indent="0" algn="r" rtl="0">
              <a:spcBef>
                <a:spcPts val="0"/>
              </a:spcBef>
              <a:buNone/>
              <a:defRPr sz="1300" b="0" u="none">
                <a:solidFill>
                  <a:srgbClr val="0F2D69"/>
                </a:solidFill>
                <a:latin typeface="Arial"/>
                <a:ea typeface="Arial"/>
                <a:cs typeface="Arial"/>
                <a:sym typeface="Arial"/>
              </a:defRPr>
            </a:lvl3pPr>
            <a:lvl4pPr marL="0" marR="0" lvl="3" indent="0" algn="r" rtl="0">
              <a:spcBef>
                <a:spcPts val="0"/>
              </a:spcBef>
              <a:buNone/>
              <a:defRPr sz="1300" b="0" u="none">
                <a:solidFill>
                  <a:srgbClr val="0F2D69"/>
                </a:solidFill>
                <a:latin typeface="Arial"/>
                <a:ea typeface="Arial"/>
                <a:cs typeface="Arial"/>
                <a:sym typeface="Arial"/>
              </a:defRPr>
            </a:lvl4pPr>
            <a:lvl5pPr marL="0" marR="0" lvl="4" indent="0" algn="r" rtl="0">
              <a:spcBef>
                <a:spcPts val="0"/>
              </a:spcBef>
              <a:buNone/>
              <a:defRPr sz="1300" b="0" u="none">
                <a:solidFill>
                  <a:srgbClr val="0F2D69"/>
                </a:solidFill>
                <a:latin typeface="Arial"/>
                <a:ea typeface="Arial"/>
                <a:cs typeface="Arial"/>
                <a:sym typeface="Arial"/>
              </a:defRPr>
            </a:lvl5pPr>
            <a:lvl6pPr marL="0" marR="0" lvl="5" indent="0" algn="r" rtl="0">
              <a:spcBef>
                <a:spcPts val="0"/>
              </a:spcBef>
              <a:buNone/>
              <a:defRPr sz="1300" b="0" u="none">
                <a:solidFill>
                  <a:srgbClr val="0F2D69"/>
                </a:solidFill>
                <a:latin typeface="Arial"/>
                <a:ea typeface="Arial"/>
                <a:cs typeface="Arial"/>
                <a:sym typeface="Arial"/>
              </a:defRPr>
            </a:lvl6pPr>
            <a:lvl7pPr marL="0" marR="0" lvl="6" indent="0" algn="r" rtl="0">
              <a:spcBef>
                <a:spcPts val="0"/>
              </a:spcBef>
              <a:buNone/>
              <a:defRPr sz="1300" b="0" u="none">
                <a:solidFill>
                  <a:srgbClr val="0F2D69"/>
                </a:solidFill>
                <a:latin typeface="Arial"/>
                <a:ea typeface="Arial"/>
                <a:cs typeface="Arial"/>
                <a:sym typeface="Arial"/>
              </a:defRPr>
            </a:lvl7pPr>
            <a:lvl8pPr marL="0" marR="0" lvl="7" indent="0" algn="r" rtl="0">
              <a:spcBef>
                <a:spcPts val="0"/>
              </a:spcBef>
              <a:buNone/>
              <a:defRPr sz="1300" b="0" u="none">
                <a:solidFill>
                  <a:srgbClr val="0F2D69"/>
                </a:solidFill>
                <a:latin typeface="Arial"/>
                <a:ea typeface="Arial"/>
                <a:cs typeface="Arial"/>
                <a:sym typeface="Arial"/>
              </a:defRPr>
            </a:lvl8pPr>
            <a:lvl9pPr marL="0" marR="0" lvl="8" indent="0" algn="r" rtl="0">
              <a:spcBef>
                <a:spcPts val="0"/>
              </a:spcBef>
              <a:buNone/>
              <a:defRPr sz="1300" b="0" u="none">
                <a:solidFill>
                  <a:srgbClr val="0F2D69"/>
                </a:solidFill>
                <a:latin typeface="Arial"/>
                <a:ea typeface="Arial"/>
                <a:cs typeface="Arial"/>
                <a:sym typeface="Arial"/>
              </a:defRPr>
            </a:lvl9pPr>
          </a:lstStyle>
          <a:p>
            <a:fld id="{00000000-1234-1234-1234-123412341234}" type="slidenum">
              <a:rPr lang="en-US" smtClean="0"/>
              <a:pPr/>
              <a:t>‹#›</a:t>
            </a:fld>
            <a:r>
              <a:rPr lang="en-US" dirty="0" smtClean="0"/>
              <a:t>/21</a:t>
            </a:r>
            <a:endParaRPr lang="en-US" sz="1400" dirty="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HSE Sans" panose="02000000000000000000" pitchFamily="50" charset="0"/>
          <a:ea typeface="HSE Sans" panose="02000000000000000000" pitchFamily="50"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991737" y="2331720"/>
            <a:ext cx="10008300" cy="2249992"/>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rgbClr val="0F2D69"/>
              </a:buClr>
              <a:buSzPct val="100000"/>
              <a:buFont typeface="Arial"/>
              <a:buNone/>
            </a:pPr>
            <a:r>
              <a:rPr lang="en-US" dirty="0">
                <a:ea typeface="Arial"/>
                <a:sym typeface="Arial"/>
              </a:rPr>
              <a:t>Explainable analytics: understanding causes, correcting errors, and achieving increasingly perfect accuracy from the nature of distinguishable patterns</a:t>
            </a:r>
            <a:endParaRPr dirty="0"/>
          </a:p>
        </p:txBody>
      </p:sp>
      <p:sp>
        <p:nvSpPr>
          <p:cNvPr id="92" name="Google Shape;92;p13"/>
          <p:cNvSpPr txBox="1">
            <a:spLocks noGrp="1"/>
          </p:cNvSpPr>
          <p:nvPr>
            <p:ph type="subTitle" idx="1"/>
          </p:nvPr>
        </p:nvSpPr>
        <p:spPr>
          <a:xfrm>
            <a:off x="991737" y="4979489"/>
            <a:ext cx="6555600" cy="104788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F2D69"/>
              </a:buClr>
              <a:buSzPts val="1800"/>
              <a:buNone/>
            </a:pPr>
            <a:r>
              <a:rPr lang="en-US" sz="1800" dirty="0">
                <a:latin typeface="HSE Sans" panose="02000000000000000000" pitchFamily="50" charset="0"/>
              </a:rPr>
              <a:t>Presenters: M. Kirdin, K. </a:t>
            </a:r>
            <a:r>
              <a:rPr lang="en-US" sz="1800" dirty="0" err="1">
                <a:latin typeface="HSE Sans" panose="02000000000000000000" pitchFamily="50" charset="0"/>
              </a:rPr>
              <a:t>Ostudina</a:t>
            </a:r>
            <a:endParaRPr sz="1800" dirty="0">
              <a:latin typeface="HSE Sans" panose="02000000000000000000" pitchFamily="50" charset="0"/>
            </a:endParaRPr>
          </a:p>
          <a:p>
            <a:pPr marL="0" lvl="0" indent="0" algn="l" rtl="0">
              <a:lnSpc>
                <a:spcPct val="90000"/>
              </a:lnSpc>
              <a:spcBef>
                <a:spcPts val="1000"/>
              </a:spcBef>
              <a:spcAft>
                <a:spcPts val="0"/>
              </a:spcAft>
              <a:buClr>
                <a:srgbClr val="0F2D69"/>
              </a:buClr>
              <a:buSzPts val="1800"/>
              <a:buNone/>
            </a:pPr>
            <a:r>
              <a:rPr lang="en-US" sz="1800" dirty="0">
                <a:latin typeface="HSE Sans" panose="02000000000000000000" pitchFamily="50" charset="0"/>
              </a:rPr>
              <a:t>Authors: </a:t>
            </a:r>
            <a:r>
              <a:rPr lang="en-US" sz="1800" dirty="0" err="1">
                <a:latin typeface="HSE Sans" panose="02000000000000000000" pitchFamily="50" charset="0"/>
              </a:rPr>
              <a:t>Hao</a:t>
            </a:r>
            <a:r>
              <a:rPr lang="en-US" sz="1800" dirty="0">
                <a:latin typeface="HSE Sans" panose="02000000000000000000" pitchFamily="50" charset="0"/>
              </a:rPr>
              <a:t>-Ting </a:t>
            </a:r>
            <a:r>
              <a:rPr lang="en-US" sz="1800" dirty="0" err="1">
                <a:latin typeface="HSE Sans" panose="02000000000000000000" pitchFamily="50" charset="0"/>
              </a:rPr>
              <a:t>Pai</a:t>
            </a:r>
            <a:r>
              <a:rPr lang="en-US" sz="1800" dirty="0">
                <a:latin typeface="HSE Sans" panose="02000000000000000000" pitchFamily="50" charset="0"/>
              </a:rPr>
              <a:t>, Chung-</a:t>
            </a:r>
            <a:r>
              <a:rPr lang="en-US" sz="1800" dirty="0" err="1">
                <a:latin typeface="HSE Sans" panose="02000000000000000000" pitchFamily="50" charset="0"/>
              </a:rPr>
              <a:t>Chian</a:t>
            </a:r>
            <a:r>
              <a:rPr lang="en-US" sz="1800" dirty="0">
                <a:latin typeface="HSE Sans" panose="02000000000000000000" pitchFamily="50" charset="0"/>
              </a:rPr>
              <a:t> Hsu</a:t>
            </a:r>
            <a:endParaRPr sz="1800" dirty="0">
              <a:latin typeface="HSE Sans" panose="02000000000000000000" pitchFamily="50" charset="0"/>
              <a:sym typeface="Arial"/>
            </a:endParaRPr>
          </a:p>
          <a:p>
            <a:pPr marL="0" lvl="0" indent="0" algn="l" rtl="0">
              <a:lnSpc>
                <a:spcPct val="90000"/>
              </a:lnSpc>
              <a:spcBef>
                <a:spcPts val="1000"/>
              </a:spcBef>
              <a:spcAft>
                <a:spcPts val="0"/>
              </a:spcAft>
              <a:buClr>
                <a:srgbClr val="0F2D69"/>
              </a:buClr>
              <a:buSzPts val="1800"/>
              <a:buNone/>
            </a:pPr>
            <a:r>
              <a:rPr lang="en-US" sz="1800" dirty="0">
                <a:latin typeface="HSE Sans" panose="02000000000000000000" pitchFamily="50" charset="0"/>
                <a:sym typeface="Arial"/>
              </a:rPr>
              <a:t>Published in: </a:t>
            </a:r>
            <a:r>
              <a:rPr lang="en-US" sz="1800" i="1" dirty="0">
                <a:latin typeface="HSE Sans" panose="02000000000000000000" pitchFamily="50" charset="0"/>
                <a:sym typeface="Arial"/>
              </a:rPr>
              <a:t>Scientific Reports</a:t>
            </a:r>
            <a:r>
              <a:rPr lang="en-US" sz="1800" dirty="0">
                <a:latin typeface="HSE Sans" panose="02000000000000000000" pitchFamily="50" charset="0"/>
                <a:sym typeface="Arial"/>
              </a:rPr>
              <a:t> volume </a:t>
            </a:r>
            <a:r>
              <a:rPr lang="en-US" sz="1800" dirty="0" smtClean="0">
                <a:latin typeface="HSE Sans" panose="02000000000000000000" pitchFamily="50" charset="0"/>
                <a:sym typeface="Arial"/>
              </a:rPr>
              <a:t>12 (</a:t>
            </a:r>
            <a:r>
              <a:rPr lang="en-US" sz="1800" dirty="0">
                <a:latin typeface="HSE Sans" panose="02000000000000000000" pitchFamily="50" charset="0"/>
                <a:sym typeface="Arial"/>
              </a:rPr>
              <a:t>2022)</a:t>
            </a:r>
            <a:endParaRPr sz="1800" dirty="0">
              <a:latin typeface="HSE Sans" panose="02000000000000000000" pitchFamily="50" charset="0"/>
              <a:sym typeface="Arial"/>
            </a:endParaRPr>
          </a:p>
        </p:txBody>
      </p:sp>
      <p:sp>
        <p:nvSpPr>
          <p:cNvPr id="93" name="Google Shape;93;p13"/>
          <p:cNvSpPr txBox="1">
            <a:spLocks noGrp="1"/>
          </p:cNvSpPr>
          <p:nvPr>
            <p:ph type="sldNum" idx="12"/>
          </p:nvPr>
        </p:nvSpPr>
        <p:spPr>
          <a:xfrm>
            <a:off x="10164416" y="5503434"/>
            <a:ext cx="83567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smtClean="0">
                <a:latin typeface="HSE Sans" panose="02000000000000000000" pitchFamily="50" charset="0"/>
              </a:rPr>
              <a:pPr marL="0" lvl="0" indent="0" algn="r" rtl="0">
                <a:spcBef>
                  <a:spcPts val="0"/>
                </a:spcBef>
                <a:spcAft>
                  <a:spcPts val="0"/>
                </a:spcAft>
                <a:buClr>
                  <a:srgbClr val="000000"/>
                </a:buClr>
                <a:buFont typeface="Arial"/>
                <a:buNone/>
              </a:pPr>
              <a:t>1</a:t>
            </a:fld>
            <a:r>
              <a:rPr lang="en-US" dirty="0" smtClean="0">
                <a:latin typeface="HSE Sans" panose="02000000000000000000" pitchFamily="50" charset="0"/>
              </a:rPr>
              <a:t>/19 </a:t>
            </a:r>
            <a:endParaRPr dirty="0">
              <a:latin typeface="HSE Sans" panose="02000000000000000000" pitchFamily="50" charset="0"/>
            </a:endParaRPr>
          </a:p>
        </p:txBody>
      </p:sp>
      <p:sp>
        <p:nvSpPr>
          <p:cNvPr id="94" name="Google Shape;94;p13"/>
          <p:cNvSpPr txBox="1">
            <a:spLocks noGrp="1"/>
          </p:cNvSpPr>
          <p:nvPr>
            <p:ph type="dt" idx="10"/>
          </p:nvPr>
        </p:nvSpPr>
        <p:spPr>
          <a:xfrm>
            <a:off x="8133347" y="5503433"/>
            <a:ext cx="1329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Moscow, 2024</a:t>
            </a: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2"/>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just" rtl="0">
              <a:lnSpc>
                <a:spcPct val="115000"/>
              </a:lnSpc>
              <a:spcBef>
                <a:spcPts val="0"/>
              </a:spcBef>
              <a:spcAft>
                <a:spcPts val="0"/>
              </a:spcAft>
              <a:buNone/>
            </a:pPr>
            <a:r>
              <a:rPr lang="en-US" dirty="0">
                <a:solidFill>
                  <a:srgbClr val="0F2D69"/>
                </a:solidFill>
              </a:rPr>
              <a:t>Establishing the Causes</a:t>
            </a:r>
            <a:endParaRPr dirty="0">
              <a:solidFill>
                <a:srgbClr val="0F2D69"/>
              </a:solidFill>
            </a:endParaRPr>
          </a:p>
        </p:txBody>
      </p:sp>
      <p:sp>
        <p:nvSpPr>
          <p:cNvPr id="168" name="Google Shape;168;p22"/>
          <p:cNvSpPr txBox="1">
            <a:spLocks noGrp="1"/>
          </p:cNvSpPr>
          <p:nvPr>
            <p:ph type="sldNum" idx="12"/>
          </p:nvPr>
        </p:nvSpPr>
        <p:spPr>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10</a:t>
            </a:fld>
            <a:r>
              <a:rPr lang="en-US" dirty="0" smtClean="0"/>
              <a:t>/</a:t>
            </a:r>
            <a:r>
              <a:rPr lang="en-US" dirty="0"/>
              <a:t>19</a:t>
            </a:r>
            <a:endParaRPr dirty="0"/>
          </a:p>
        </p:txBody>
      </p:sp>
      <mc:AlternateContent xmlns:mc="http://schemas.openxmlformats.org/markup-compatibility/2006">
        <mc:Choice xmlns:a14="http://schemas.microsoft.com/office/drawing/2010/main" Requires="a14">
          <p:sp>
            <p:nvSpPr>
              <p:cNvPr id="169" name="Google Shape;169;p22"/>
              <p:cNvSpPr txBox="1"/>
              <p:nvPr/>
            </p:nvSpPr>
            <p:spPr>
              <a:xfrm>
                <a:off x="642474" y="1551328"/>
                <a:ext cx="6187900" cy="432006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500" dirty="0" smtClean="0">
                    <a:solidFill>
                      <a:srgbClr val="0F2D69"/>
                    </a:solidFill>
                    <a:latin typeface="HSE Sans" panose="02000000000000000000" pitchFamily="50" charset="0"/>
                  </a:rPr>
                  <a:t>Each observation </a:t>
                </a:r>
                <a14:m>
                  <m:oMath xmlns:m="http://schemas.openxmlformats.org/officeDocument/2006/math">
                    <m:sSub>
                      <m:sSubPr>
                        <m:ctrlPr>
                          <a:rPr lang="en-US" sz="2500" i="1" dirty="0" smtClean="0">
                            <a:solidFill>
                              <a:srgbClr val="0F2D69"/>
                            </a:solidFill>
                            <a:latin typeface="Cambria Math" panose="02040503050406030204" pitchFamily="18" charset="0"/>
                          </a:rPr>
                        </m:ctrlPr>
                      </m:sSubPr>
                      <m:e>
                        <m:r>
                          <a:rPr lang="en-US" sz="2500" i="1" dirty="0" smtClean="0">
                            <a:solidFill>
                              <a:srgbClr val="0F2D69"/>
                            </a:solidFill>
                            <a:latin typeface="Cambria Math" panose="02040503050406030204" pitchFamily="18" charset="0"/>
                          </a:rPr>
                          <m:t>𝑂</m:t>
                        </m:r>
                      </m:e>
                      <m:sub>
                        <m:r>
                          <a:rPr lang="en-US" sz="2500" i="1" dirty="0" smtClean="0">
                            <a:solidFill>
                              <a:srgbClr val="0F2D69"/>
                            </a:solidFill>
                            <a:latin typeface="Cambria Math" panose="02040503050406030204" pitchFamily="18" charset="0"/>
                          </a:rPr>
                          <m:t>𝑡</m:t>
                        </m:r>
                      </m:sub>
                    </m:sSub>
                  </m:oMath>
                </a14:m>
                <a:r>
                  <a:rPr lang="en-US" sz="2500" dirty="0">
                    <a:solidFill>
                      <a:srgbClr val="0F2D69"/>
                    </a:solidFill>
                    <a:latin typeface="HSE Sans" panose="02000000000000000000" pitchFamily="50" charset="0"/>
                  </a:rPr>
                  <a:t> </a:t>
                </a:r>
                <a:r>
                  <a:rPr lang="en-US" sz="2500" dirty="0" smtClean="0">
                    <a:solidFill>
                      <a:srgbClr val="0F2D69"/>
                    </a:solidFill>
                    <a:latin typeface="HSE Sans" panose="02000000000000000000" pitchFamily="50" charset="0"/>
                  </a:rPr>
                  <a:t>is given </a:t>
                </a:r>
                <a:r>
                  <a:rPr lang="en-US" sz="2500" dirty="0">
                    <a:solidFill>
                      <a:srgbClr val="0F2D69"/>
                    </a:solidFill>
                    <a:latin typeface="HSE Sans" panose="02000000000000000000" pitchFamily="50" charset="0"/>
                  </a:rPr>
                  <a:t>3 scores:</a:t>
                </a:r>
              </a:p>
              <a:p>
                <a:pPr marL="0" lvl="0" indent="0" algn="l" rtl="0">
                  <a:spcBef>
                    <a:spcPts val="0"/>
                  </a:spcBef>
                  <a:spcAft>
                    <a:spcPts val="0"/>
                  </a:spcAft>
                  <a:buNone/>
                </a:pPr>
                <a:endParaRPr lang="en-US" sz="1800" dirty="0">
                  <a:solidFill>
                    <a:srgbClr val="0F2D69"/>
                  </a:solidFill>
                  <a:latin typeface="HSE Sans" panose="02000000000000000000" pitchFamily="50" charset="0"/>
                </a:endParaRPr>
              </a:p>
              <a:p>
                <a:pPr marL="457200" lvl="0" indent="-342900" algn="l" rtl="0">
                  <a:lnSpc>
                    <a:spcPct val="114000"/>
                  </a:lnSpc>
                  <a:spcBef>
                    <a:spcPts val="0"/>
                  </a:spcBef>
                  <a:spcAft>
                    <a:spcPts val="0"/>
                  </a:spcAft>
                  <a:buClr>
                    <a:srgbClr val="0F2D69"/>
                  </a:buClr>
                  <a:buSzPts val="1800"/>
                  <a:buChar char="●"/>
                </a:pPr>
                <a:r>
                  <a:rPr lang="en-US" sz="1800" b="1" dirty="0">
                    <a:solidFill>
                      <a:srgbClr val="0F2D69"/>
                    </a:solidFill>
                    <a:latin typeface="HSE Sans" panose="02000000000000000000" pitchFamily="50" charset="0"/>
                  </a:rPr>
                  <a:t>Positive score(</a:t>
                </a:r>
                <a14:m>
                  <m:oMath xmlns:m="http://schemas.openxmlformats.org/officeDocument/2006/math">
                    <m:r>
                      <a:rPr lang="en-US" sz="1800" b="1" i="1" dirty="0" smtClean="0">
                        <a:solidFill>
                          <a:srgbClr val="0F2D69"/>
                        </a:solidFill>
                        <a:latin typeface="Cambria Math" panose="02040503050406030204" pitchFamily="18" charset="0"/>
                      </a:rPr>
                      <m:t>𝑷</m:t>
                    </m:r>
                    <m:sSub>
                      <m:sSubPr>
                        <m:ctrlPr>
                          <a:rPr lang="en-US" sz="1800" b="1" i="1" dirty="0" smtClean="0">
                            <a:solidFill>
                              <a:srgbClr val="0F2D69"/>
                            </a:solidFill>
                            <a:latin typeface="Cambria Math" panose="02040503050406030204" pitchFamily="18" charset="0"/>
                          </a:rPr>
                        </m:ctrlPr>
                      </m:sSubPr>
                      <m:e>
                        <m:r>
                          <a:rPr lang="en-US" sz="1800" b="1" i="1" dirty="0" smtClean="0">
                            <a:solidFill>
                              <a:srgbClr val="0F2D69"/>
                            </a:solidFill>
                            <a:latin typeface="Cambria Math" panose="02040503050406030204" pitchFamily="18" charset="0"/>
                          </a:rPr>
                          <m:t>𝑺</m:t>
                        </m:r>
                      </m:e>
                      <m:sub>
                        <m:r>
                          <a:rPr lang="en-US" sz="1800" b="1" i="1" dirty="0" smtClean="0">
                            <a:solidFill>
                              <a:srgbClr val="0F2D69"/>
                            </a:solidFill>
                            <a:latin typeface="Cambria Math" panose="02040503050406030204" pitchFamily="18" charset="0"/>
                          </a:rPr>
                          <m:t>𝒕</m:t>
                        </m:r>
                      </m:sub>
                    </m:sSub>
                  </m:oMath>
                </a14:m>
                <a:r>
                  <a:rPr lang="en-US" sz="1800" b="1" dirty="0">
                    <a:solidFill>
                      <a:srgbClr val="0F2D69"/>
                    </a:solidFill>
                    <a:latin typeface="HSE Sans" panose="02000000000000000000" pitchFamily="50" charset="0"/>
                  </a:rPr>
                  <a:t>): </a:t>
                </a:r>
                <a:r>
                  <a:rPr lang="en-US" sz="1800" dirty="0">
                    <a:solidFill>
                      <a:srgbClr val="0F2D69"/>
                    </a:solidFill>
                    <a:latin typeface="HSE Sans" panose="02000000000000000000" pitchFamily="50" charset="0"/>
                  </a:rPr>
                  <a:t>If </a:t>
                </a:r>
                <a14:m>
                  <m:oMath xmlns:m="http://schemas.openxmlformats.org/officeDocument/2006/math">
                    <m:sSub>
                      <m:sSubPr>
                        <m:ctrlPr>
                          <a:rPr lang="en-US" sz="1800" i="1" dirty="0" smtClean="0">
                            <a:solidFill>
                              <a:srgbClr val="0F2D69"/>
                            </a:solidFill>
                            <a:latin typeface="Cambria Math" panose="02040503050406030204" pitchFamily="18" charset="0"/>
                          </a:rPr>
                        </m:ctrlPr>
                      </m:sSubPr>
                      <m:e>
                        <m:r>
                          <a:rPr lang="en-US" sz="1800" i="1" dirty="0" smtClean="0">
                            <a:solidFill>
                              <a:srgbClr val="0F2D69"/>
                            </a:solidFill>
                            <a:latin typeface="Cambria Math" panose="02040503050406030204" pitchFamily="18" charset="0"/>
                          </a:rPr>
                          <m:t>𝑂</m:t>
                        </m:r>
                      </m:e>
                      <m:sub>
                        <m:r>
                          <a:rPr lang="en-US" sz="1800" i="1" dirty="0" smtClean="0">
                            <a:solidFill>
                              <a:srgbClr val="0F2D69"/>
                            </a:solidFill>
                            <a:latin typeface="Cambria Math" panose="02040503050406030204" pitchFamily="18" charset="0"/>
                          </a:rPr>
                          <m:t>𝑡</m:t>
                        </m:r>
                      </m:sub>
                    </m:sSub>
                  </m:oMath>
                </a14:m>
                <a:r>
                  <a:rPr lang="en-US" sz="1800" dirty="0">
                    <a:solidFill>
                      <a:srgbClr val="0F2D69"/>
                    </a:solidFill>
                    <a:latin typeface="HSE Sans" panose="02000000000000000000" pitchFamily="50" charset="0"/>
                  </a:rPr>
                  <a:t> contains a Pure Positive Pattern (PPP) then</a:t>
                </a:r>
              </a:p>
              <a:p>
                <a:pPr marL="0" lvl="0" indent="457200" algn="l" rtl="0">
                  <a:lnSpc>
                    <a:spcPct val="114000"/>
                  </a:lnSpc>
                  <a:spcBef>
                    <a:spcPts val="0"/>
                  </a:spcBef>
                  <a:spcAft>
                    <a:spcPts val="0"/>
                  </a:spcAft>
                  <a:buNone/>
                </a:pPr>
                <a14:m>
                  <m:oMathPara xmlns:m="http://schemas.openxmlformats.org/officeDocument/2006/math">
                    <m:oMathParaPr>
                      <m:jc m:val="centerGroup"/>
                    </m:oMathParaPr>
                    <m:oMath xmlns:m="http://schemas.openxmlformats.org/officeDocument/2006/math">
                      <m:r>
                        <a:rPr lang="en-US" sz="1800" i="1" dirty="0" smtClean="0">
                          <a:solidFill>
                            <a:srgbClr val="0F2D69"/>
                          </a:solidFill>
                          <a:latin typeface="Cambria Math" panose="02040503050406030204" pitchFamily="18" charset="0"/>
                        </a:rPr>
                        <m:t>𝑃</m:t>
                      </m:r>
                      <m:sSub>
                        <m:sSubPr>
                          <m:ctrlPr>
                            <a:rPr lang="en-US" sz="1800" i="1" dirty="0" smtClean="0">
                              <a:solidFill>
                                <a:srgbClr val="0F2D69"/>
                              </a:solidFill>
                              <a:latin typeface="Cambria Math" panose="02040503050406030204" pitchFamily="18" charset="0"/>
                            </a:rPr>
                          </m:ctrlPr>
                        </m:sSubPr>
                        <m:e>
                          <m:r>
                            <a:rPr lang="en-US" sz="1800" i="1" dirty="0" smtClean="0">
                              <a:solidFill>
                                <a:srgbClr val="0F2D69"/>
                              </a:solidFill>
                              <a:latin typeface="Cambria Math" panose="02040503050406030204" pitchFamily="18" charset="0"/>
                            </a:rPr>
                            <m:t>𝑆</m:t>
                          </m:r>
                        </m:e>
                        <m:sub>
                          <m:r>
                            <a:rPr lang="en-US" sz="1800" i="1" dirty="0" smtClean="0">
                              <a:solidFill>
                                <a:srgbClr val="0F2D69"/>
                              </a:solidFill>
                              <a:latin typeface="Cambria Math" panose="02040503050406030204" pitchFamily="18" charset="0"/>
                            </a:rPr>
                            <m:t>𝑡</m:t>
                          </m:r>
                        </m:sub>
                      </m:sSub>
                      <m:r>
                        <a:rPr lang="en-US" sz="1800" i="1" dirty="0">
                          <a:solidFill>
                            <a:srgbClr val="0F2D69"/>
                          </a:solidFill>
                          <a:latin typeface="Cambria Math" panose="02040503050406030204" pitchFamily="18" charset="0"/>
                        </a:rPr>
                        <m:t>= </m:t>
                      </m:r>
                      <m:r>
                        <a:rPr lang="en-US" sz="1800" i="1" dirty="0" err="1">
                          <a:solidFill>
                            <a:srgbClr val="0F2D69"/>
                          </a:solidFill>
                          <a:latin typeface="Cambria Math" panose="02040503050406030204" pitchFamily="18" charset="0"/>
                        </a:rPr>
                        <m:t>𝑃</m:t>
                      </m:r>
                      <m:sSub>
                        <m:sSubPr>
                          <m:ctrlPr>
                            <a:rPr lang="en-US" sz="1800" i="1" dirty="0" err="1">
                              <a:solidFill>
                                <a:srgbClr val="0F2D69"/>
                              </a:solidFill>
                              <a:latin typeface="Cambria Math" panose="02040503050406030204" pitchFamily="18" charset="0"/>
                            </a:rPr>
                          </m:ctrlPr>
                        </m:sSubPr>
                        <m:e>
                          <m:r>
                            <a:rPr lang="en-US" sz="1800" i="1" dirty="0" err="1">
                              <a:solidFill>
                                <a:srgbClr val="0F2D69"/>
                              </a:solidFill>
                              <a:latin typeface="Cambria Math" panose="02040503050406030204" pitchFamily="18" charset="0"/>
                            </a:rPr>
                            <m:t>𝑆</m:t>
                          </m:r>
                        </m:e>
                        <m:sub>
                          <m:r>
                            <a:rPr lang="en-US" sz="1800" i="1" dirty="0" err="1">
                              <a:solidFill>
                                <a:srgbClr val="0F2D69"/>
                              </a:solidFill>
                              <a:latin typeface="Cambria Math" panose="02040503050406030204" pitchFamily="18" charset="0"/>
                            </a:rPr>
                            <m:t>𝑡</m:t>
                          </m:r>
                        </m:sub>
                      </m:sSub>
                      <m:r>
                        <a:rPr lang="en-US" sz="1800" i="1" dirty="0">
                          <a:solidFill>
                            <a:srgbClr val="0F2D69"/>
                          </a:solidFill>
                          <a:latin typeface="Cambria Math" panose="02040503050406030204" pitchFamily="18" charset="0"/>
                        </a:rPr>
                        <m:t>+</m:t>
                      </m:r>
                      <m:d>
                        <m:dPr>
                          <m:begChr m:val="|"/>
                          <m:endChr m:val="|"/>
                          <m:ctrlPr>
                            <a:rPr lang="en-US" sz="1800" i="1" dirty="0">
                              <a:solidFill>
                                <a:srgbClr val="0F2D69"/>
                              </a:solidFill>
                              <a:latin typeface="Cambria Math" panose="02040503050406030204" pitchFamily="18" charset="0"/>
                            </a:rPr>
                          </m:ctrlPr>
                        </m:dPr>
                        <m:e>
                          <m:r>
                            <a:rPr lang="en-US" sz="1800" i="1" dirty="0">
                              <a:solidFill>
                                <a:srgbClr val="0F2D69"/>
                              </a:solidFill>
                              <a:latin typeface="Cambria Math" panose="02040503050406030204" pitchFamily="18" charset="0"/>
                            </a:rPr>
                            <m:t>𝑃</m:t>
                          </m:r>
                          <m:sSup>
                            <m:sSupPr>
                              <m:ctrlPr>
                                <a:rPr lang="ar-AE" sz="1800" i="1" dirty="0">
                                  <a:solidFill>
                                    <a:srgbClr val="0F2D69"/>
                                  </a:solidFill>
                                  <a:latin typeface="Cambria Math" panose="02040503050406030204" pitchFamily="18" charset="0"/>
                                </a:rPr>
                              </m:ctrlPr>
                            </m:sSupPr>
                            <m:e>
                              <m:r>
                                <a:rPr lang="ar-AE" sz="1800" i="1" dirty="0">
                                  <a:solidFill>
                                    <a:srgbClr val="0F2D69"/>
                                  </a:solidFill>
                                  <a:latin typeface="Cambria Math" panose="02040503050406030204" pitchFamily="18" charset="0"/>
                                </a:rPr>
                                <m:t>𝑂</m:t>
                              </m:r>
                            </m:e>
                            <m:sup>
                              <m:r>
                                <a:rPr lang="ar-AE" sz="1800" i="1" dirty="0" err="1">
                                  <a:solidFill>
                                    <a:srgbClr val="0F2D69"/>
                                  </a:solidFill>
                                  <a:latin typeface="Cambria Math" panose="02040503050406030204" pitchFamily="18" charset="0"/>
                                </a:rPr>
                                <m:t>𝑝</m:t>
                              </m:r>
                              <m:r>
                                <a:rPr lang="en-US" sz="1800" b="0" i="1" dirty="0" smtClean="0">
                                  <a:solidFill>
                                    <a:srgbClr val="0F2D69"/>
                                  </a:solidFill>
                                  <a:latin typeface="Cambria Math" panose="02040503050406030204" pitchFamily="18" charset="0"/>
                                </a:rPr>
                                <m:t>𝑝𝑝</m:t>
                              </m:r>
                            </m:sup>
                          </m:sSup>
                        </m:e>
                      </m:d>
                      <m:r>
                        <a:rPr lang="en-US" sz="1800" b="0" i="1" dirty="0" smtClean="0">
                          <a:solidFill>
                            <a:srgbClr val="0F2D69"/>
                          </a:solidFill>
                          <a:latin typeface="Cambria Math" panose="02040503050406030204" pitchFamily="18" charset="0"/>
                        </a:rPr>
                        <m:t>⋅</m:t>
                      </m:r>
                      <m:r>
                        <a:rPr lang="ar-AE" sz="1800" i="1" dirty="0">
                          <a:solidFill>
                            <a:srgbClr val="0F2D69"/>
                          </a:solidFill>
                          <a:latin typeface="Cambria Math" panose="02040503050406030204" pitchFamily="18" charset="0"/>
                        </a:rPr>
                        <m:t>|</m:t>
                      </m:r>
                      <m:r>
                        <a:rPr lang="ar-AE" sz="1800" i="1" dirty="0" err="1">
                          <a:solidFill>
                            <a:srgbClr val="0F2D69"/>
                          </a:solidFill>
                          <a:latin typeface="Cambria Math" panose="02040503050406030204" pitchFamily="18" charset="0"/>
                        </a:rPr>
                        <m:t>𝑝𝑝𝑝</m:t>
                      </m:r>
                      <m:r>
                        <a:rPr lang="ar-AE" sz="1800" i="1" dirty="0">
                          <a:solidFill>
                            <a:srgbClr val="0F2D69"/>
                          </a:solidFill>
                          <a:latin typeface="Cambria Math" panose="02040503050406030204" pitchFamily="18" charset="0"/>
                        </a:rPr>
                        <m:t>|</m:t>
                      </m:r>
                    </m:oMath>
                  </m:oMathPara>
                </a14:m>
                <a:endParaRPr lang="ar-AE" sz="1800" dirty="0">
                  <a:solidFill>
                    <a:srgbClr val="0F2D69"/>
                  </a:solidFill>
                  <a:latin typeface="HSE Sans" panose="02000000000000000000" pitchFamily="50" charset="0"/>
                </a:endParaRPr>
              </a:p>
              <a:p>
                <a:pPr marL="457200" lvl="0" indent="0" algn="l" rtl="0">
                  <a:lnSpc>
                    <a:spcPct val="114000"/>
                  </a:lnSpc>
                  <a:spcBef>
                    <a:spcPts val="0"/>
                  </a:spcBef>
                  <a:spcAft>
                    <a:spcPts val="0"/>
                  </a:spcAft>
                  <a:buNone/>
                </a:pPr>
                <a14:m>
                  <m:oMath xmlns:m="http://schemas.openxmlformats.org/officeDocument/2006/math">
                    <m:d>
                      <m:dPr>
                        <m:begChr m:val="|"/>
                        <m:endChr m:val="|"/>
                        <m:ctrlPr>
                          <a:rPr lang="ar-AE" sz="1800" i="1" dirty="0" smtClean="0">
                            <a:solidFill>
                              <a:srgbClr val="0F2D69"/>
                            </a:solidFill>
                            <a:latin typeface="Cambria Math" panose="02040503050406030204" pitchFamily="18" charset="0"/>
                          </a:rPr>
                        </m:ctrlPr>
                      </m:dPr>
                      <m:e>
                        <m:r>
                          <a:rPr lang="ar-AE" sz="1800" i="1" dirty="0" err="1" smtClean="0">
                            <a:solidFill>
                              <a:srgbClr val="0F2D69"/>
                            </a:solidFill>
                            <a:latin typeface="Cambria Math" panose="02040503050406030204" pitchFamily="18" charset="0"/>
                          </a:rPr>
                          <m:t>𝑝𝑝𝑝</m:t>
                        </m:r>
                      </m:e>
                    </m:d>
                  </m:oMath>
                </a14:m>
                <a:r>
                  <a:rPr lang="en-US" sz="1800" dirty="0" smtClean="0">
                    <a:solidFill>
                      <a:srgbClr val="0F2D69"/>
                    </a:solidFill>
                    <a:latin typeface="HSE Sans" panose="02000000000000000000" pitchFamily="50" charset="0"/>
                  </a:rPr>
                  <a:t> - number </a:t>
                </a:r>
                <a:r>
                  <a:rPr lang="en-US" sz="1800" dirty="0">
                    <a:solidFill>
                      <a:srgbClr val="0F2D69"/>
                    </a:solidFill>
                    <a:latin typeface="HSE Sans" panose="02000000000000000000" pitchFamily="50" charset="0"/>
                  </a:rPr>
                  <a:t>of features in PPP,</a:t>
                </a:r>
              </a:p>
              <a:p>
                <a:pPr marL="457200" lvl="0">
                  <a:lnSpc>
                    <a:spcPct val="114000"/>
                  </a:lnSpc>
                  <a:buClr>
                    <a:schemeClr val="dk1"/>
                  </a:buClr>
                  <a:buSzPts val="1100"/>
                </a:pPr>
                <a14:m>
                  <m:oMath xmlns:m="http://schemas.openxmlformats.org/officeDocument/2006/math">
                    <m:r>
                      <a:rPr lang="en-US" sz="1800" i="1" dirty="0">
                        <a:solidFill>
                          <a:srgbClr val="0F2D69"/>
                        </a:solidFill>
                        <a:latin typeface="Cambria Math" panose="02040503050406030204" pitchFamily="18" charset="0"/>
                      </a:rPr>
                      <m:t>𝑃</m:t>
                    </m:r>
                    <m:sSup>
                      <m:sSupPr>
                        <m:ctrlPr>
                          <a:rPr lang="ar-AE" sz="1800" i="1" dirty="0">
                            <a:solidFill>
                              <a:srgbClr val="0F2D69"/>
                            </a:solidFill>
                            <a:latin typeface="Cambria Math" panose="02040503050406030204" pitchFamily="18" charset="0"/>
                          </a:rPr>
                        </m:ctrlPr>
                      </m:sSupPr>
                      <m:e>
                        <m:r>
                          <a:rPr lang="ar-AE" sz="1800" i="1" dirty="0">
                            <a:solidFill>
                              <a:srgbClr val="0F2D69"/>
                            </a:solidFill>
                            <a:latin typeface="Cambria Math" panose="02040503050406030204" pitchFamily="18" charset="0"/>
                          </a:rPr>
                          <m:t>𝑂</m:t>
                        </m:r>
                      </m:e>
                      <m:sup>
                        <m:r>
                          <a:rPr lang="ar-AE" sz="1800" i="1" dirty="0" err="1">
                            <a:solidFill>
                              <a:srgbClr val="0F2D69"/>
                            </a:solidFill>
                            <a:latin typeface="Cambria Math" panose="02040503050406030204" pitchFamily="18" charset="0"/>
                          </a:rPr>
                          <m:t>𝑝</m:t>
                        </m:r>
                        <m:r>
                          <a:rPr lang="en-US" sz="1800" i="1" dirty="0">
                            <a:solidFill>
                              <a:srgbClr val="0F2D69"/>
                            </a:solidFill>
                            <a:latin typeface="Cambria Math" panose="02040503050406030204" pitchFamily="18" charset="0"/>
                          </a:rPr>
                          <m:t>𝑝𝑝</m:t>
                        </m:r>
                      </m:sup>
                    </m:sSup>
                  </m:oMath>
                </a14:m>
                <a:r>
                  <a:rPr lang="en-US" sz="1800" dirty="0" smtClean="0">
                    <a:solidFill>
                      <a:srgbClr val="0F2D69"/>
                    </a:solidFill>
                    <a:latin typeface="HSE Sans" panose="02000000000000000000" pitchFamily="50" charset="0"/>
                  </a:rPr>
                  <a:t> - </a:t>
                </a:r>
                <a:r>
                  <a:rPr lang="en-US" sz="1800" dirty="0">
                    <a:solidFill>
                      <a:srgbClr val="0F2D69"/>
                    </a:solidFill>
                    <a:latin typeface="HSE Sans" panose="02000000000000000000" pitchFamily="50" charset="0"/>
                  </a:rPr>
                  <a:t>number of Positive observations containing PPP</a:t>
                </a:r>
              </a:p>
              <a:p>
                <a:pPr marL="457200" lvl="0" indent="0" algn="l" rtl="0">
                  <a:lnSpc>
                    <a:spcPct val="114000"/>
                  </a:lnSpc>
                  <a:spcBef>
                    <a:spcPts val="0"/>
                  </a:spcBef>
                  <a:spcAft>
                    <a:spcPts val="0"/>
                  </a:spcAft>
                  <a:buNone/>
                </a:pPr>
                <a:endParaRPr lang="en-US" sz="1800" dirty="0">
                  <a:solidFill>
                    <a:srgbClr val="0F2D69"/>
                  </a:solidFill>
                  <a:latin typeface="HSE Sans" panose="02000000000000000000" pitchFamily="50" charset="0"/>
                </a:endParaRPr>
              </a:p>
              <a:p>
                <a:pPr marL="457200" lvl="0" indent="-342900" algn="l" rtl="0">
                  <a:lnSpc>
                    <a:spcPct val="114000"/>
                  </a:lnSpc>
                  <a:spcBef>
                    <a:spcPts val="0"/>
                  </a:spcBef>
                  <a:spcAft>
                    <a:spcPts val="0"/>
                  </a:spcAft>
                  <a:buClr>
                    <a:srgbClr val="0F2D69"/>
                  </a:buClr>
                  <a:buSzPts val="1800"/>
                  <a:buChar char="●"/>
                </a:pPr>
                <a:r>
                  <a:rPr lang="en-US" sz="1800" b="1" dirty="0">
                    <a:solidFill>
                      <a:srgbClr val="0F2D69"/>
                    </a:solidFill>
                    <a:latin typeface="HSE Sans" panose="02000000000000000000" pitchFamily="50" charset="0"/>
                  </a:rPr>
                  <a:t>Negative score(</a:t>
                </a:r>
                <a14:m>
                  <m:oMath xmlns:m="http://schemas.openxmlformats.org/officeDocument/2006/math">
                    <m:r>
                      <a:rPr lang="en-US" sz="1800" b="1" i="1" dirty="0" smtClean="0">
                        <a:solidFill>
                          <a:srgbClr val="0F2D69"/>
                        </a:solidFill>
                        <a:latin typeface="Cambria Math" panose="02040503050406030204" pitchFamily="18" charset="0"/>
                      </a:rPr>
                      <m:t>𝑵</m:t>
                    </m:r>
                    <m:sSub>
                      <m:sSubPr>
                        <m:ctrlPr>
                          <a:rPr lang="en-US" sz="1800" b="1" i="1" dirty="0" smtClean="0">
                            <a:solidFill>
                              <a:srgbClr val="0F2D69"/>
                            </a:solidFill>
                            <a:latin typeface="Cambria Math" panose="02040503050406030204" pitchFamily="18" charset="0"/>
                          </a:rPr>
                        </m:ctrlPr>
                      </m:sSubPr>
                      <m:e>
                        <m:r>
                          <a:rPr lang="en-US" sz="1800" b="1" i="1" dirty="0" smtClean="0">
                            <a:solidFill>
                              <a:srgbClr val="0F2D69"/>
                            </a:solidFill>
                            <a:latin typeface="Cambria Math" panose="02040503050406030204" pitchFamily="18" charset="0"/>
                          </a:rPr>
                          <m:t>𝑺</m:t>
                        </m:r>
                      </m:e>
                      <m:sub>
                        <m:r>
                          <a:rPr lang="en-US" sz="1800" b="1" i="1" dirty="0" smtClean="0">
                            <a:solidFill>
                              <a:srgbClr val="0F2D69"/>
                            </a:solidFill>
                            <a:latin typeface="Cambria Math" panose="02040503050406030204" pitchFamily="18" charset="0"/>
                          </a:rPr>
                          <m:t>𝒕</m:t>
                        </m:r>
                      </m:sub>
                    </m:sSub>
                  </m:oMath>
                </a14:m>
                <a:r>
                  <a:rPr lang="en-US" sz="1800" b="1" dirty="0">
                    <a:solidFill>
                      <a:srgbClr val="0F2D69"/>
                    </a:solidFill>
                    <a:latin typeface="HSE Sans" panose="02000000000000000000" pitchFamily="50" charset="0"/>
                  </a:rPr>
                  <a:t>):</a:t>
                </a:r>
                <a:r>
                  <a:rPr lang="en-US" sz="1800" dirty="0">
                    <a:solidFill>
                      <a:srgbClr val="0F2D69"/>
                    </a:solidFill>
                    <a:latin typeface="HSE Sans" panose="02000000000000000000" pitchFamily="50" charset="0"/>
                  </a:rPr>
                  <a:t> If </a:t>
                </a:r>
                <a14:m>
                  <m:oMath xmlns:m="http://schemas.openxmlformats.org/officeDocument/2006/math">
                    <m:sSub>
                      <m:sSubPr>
                        <m:ctrlPr>
                          <a:rPr lang="en-US" sz="1800" i="1" dirty="0" smtClean="0">
                            <a:solidFill>
                              <a:srgbClr val="0F2D69"/>
                            </a:solidFill>
                            <a:latin typeface="Cambria Math" panose="02040503050406030204" pitchFamily="18" charset="0"/>
                          </a:rPr>
                        </m:ctrlPr>
                      </m:sSubPr>
                      <m:e>
                        <m:r>
                          <a:rPr lang="en-US" sz="1800" i="1" dirty="0" smtClean="0">
                            <a:solidFill>
                              <a:srgbClr val="0F2D69"/>
                            </a:solidFill>
                            <a:latin typeface="Cambria Math" panose="02040503050406030204" pitchFamily="18" charset="0"/>
                          </a:rPr>
                          <m:t>𝑂</m:t>
                        </m:r>
                      </m:e>
                      <m:sub>
                        <m:r>
                          <a:rPr lang="en-US" sz="1800" i="1" dirty="0" smtClean="0">
                            <a:solidFill>
                              <a:srgbClr val="0F2D69"/>
                            </a:solidFill>
                            <a:latin typeface="Cambria Math" panose="02040503050406030204" pitchFamily="18" charset="0"/>
                          </a:rPr>
                          <m:t>𝑡</m:t>
                        </m:r>
                      </m:sub>
                    </m:sSub>
                  </m:oMath>
                </a14:m>
                <a:r>
                  <a:rPr lang="en-US" sz="1800" dirty="0">
                    <a:solidFill>
                      <a:srgbClr val="0F2D69"/>
                    </a:solidFill>
                    <a:latin typeface="HSE Sans" panose="02000000000000000000" pitchFamily="50" charset="0"/>
                  </a:rPr>
                  <a:t> contains a Pure Negative Pattern (PNP) then </a:t>
                </a:r>
              </a:p>
              <a:p>
                <a:pPr marL="457200" lvl="0">
                  <a:lnSpc>
                    <a:spcPct val="114000"/>
                  </a:lnSpc>
                </a:pPr>
                <a14:m>
                  <m:oMathPara xmlns:m="http://schemas.openxmlformats.org/officeDocument/2006/math">
                    <m:oMathParaPr>
                      <m:jc m:val="centerGroup"/>
                    </m:oMathParaPr>
                    <m:oMath xmlns:m="http://schemas.openxmlformats.org/officeDocument/2006/math">
                      <m:r>
                        <a:rPr lang="en-US" sz="1800" i="1" dirty="0" smtClean="0">
                          <a:solidFill>
                            <a:srgbClr val="0F2D69"/>
                          </a:solidFill>
                          <a:latin typeface="Cambria Math" panose="02040503050406030204" pitchFamily="18" charset="0"/>
                        </a:rPr>
                        <m:t>𝑁</m:t>
                      </m:r>
                      <m:sSub>
                        <m:sSubPr>
                          <m:ctrlPr>
                            <a:rPr lang="en-US" sz="1800" i="1" dirty="0" smtClean="0">
                              <a:solidFill>
                                <a:srgbClr val="0F2D69"/>
                              </a:solidFill>
                              <a:latin typeface="Cambria Math" panose="02040503050406030204" pitchFamily="18" charset="0"/>
                            </a:rPr>
                          </m:ctrlPr>
                        </m:sSubPr>
                        <m:e>
                          <m:r>
                            <a:rPr lang="en-US" sz="1800" i="1" dirty="0" smtClean="0">
                              <a:solidFill>
                                <a:srgbClr val="0F2D69"/>
                              </a:solidFill>
                              <a:latin typeface="Cambria Math" panose="02040503050406030204" pitchFamily="18" charset="0"/>
                            </a:rPr>
                            <m:t>𝑆</m:t>
                          </m:r>
                        </m:e>
                        <m:sub>
                          <m:r>
                            <a:rPr lang="en-US" sz="1800" i="1" dirty="0" smtClean="0">
                              <a:solidFill>
                                <a:srgbClr val="0F2D69"/>
                              </a:solidFill>
                              <a:latin typeface="Cambria Math" panose="02040503050406030204" pitchFamily="18" charset="0"/>
                            </a:rPr>
                            <m:t>𝑡</m:t>
                          </m:r>
                        </m:sub>
                      </m:sSub>
                      <m:r>
                        <a:rPr lang="en-US" sz="1800" i="1" dirty="0">
                          <a:solidFill>
                            <a:srgbClr val="0F2D69"/>
                          </a:solidFill>
                          <a:latin typeface="Cambria Math" panose="02040503050406030204" pitchFamily="18" charset="0"/>
                        </a:rPr>
                        <m:t> = </m:t>
                      </m:r>
                      <m:r>
                        <a:rPr lang="en-US" sz="1800" i="1" dirty="0" err="1">
                          <a:solidFill>
                            <a:srgbClr val="0F2D69"/>
                          </a:solidFill>
                          <a:latin typeface="Cambria Math" panose="02040503050406030204" pitchFamily="18" charset="0"/>
                        </a:rPr>
                        <m:t>𝑁</m:t>
                      </m:r>
                      <m:sSub>
                        <m:sSubPr>
                          <m:ctrlPr>
                            <a:rPr lang="en-US" sz="1800" i="1" dirty="0" err="1">
                              <a:solidFill>
                                <a:srgbClr val="0F2D69"/>
                              </a:solidFill>
                              <a:latin typeface="Cambria Math" panose="02040503050406030204" pitchFamily="18" charset="0"/>
                            </a:rPr>
                          </m:ctrlPr>
                        </m:sSubPr>
                        <m:e>
                          <m:r>
                            <a:rPr lang="en-US" sz="1800" i="1" dirty="0" err="1">
                              <a:solidFill>
                                <a:srgbClr val="0F2D69"/>
                              </a:solidFill>
                              <a:latin typeface="Cambria Math" panose="02040503050406030204" pitchFamily="18" charset="0"/>
                            </a:rPr>
                            <m:t>𝑆</m:t>
                          </m:r>
                        </m:e>
                        <m:sub>
                          <m:r>
                            <a:rPr lang="en-US" sz="1800" i="1" dirty="0" err="1">
                              <a:solidFill>
                                <a:srgbClr val="0F2D69"/>
                              </a:solidFill>
                              <a:latin typeface="Cambria Math" panose="02040503050406030204" pitchFamily="18" charset="0"/>
                            </a:rPr>
                            <m:t>𝑡</m:t>
                          </m:r>
                        </m:sub>
                      </m:sSub>
                      <m:r>
                        <a:rPr lang="en-US" sz="1800" i="1" dirty="0">
                          <a:solidFill>
                            <a:srgbClr val="0F2D69"/>
                          </a:solidFill>
                          <a:latin typeface="Cambria Math" panose="02040503050406030204" pitchFamily="18" charset="0"/>
                        </a:rPr>
                        <m:t>+</m:t>
                      </m:r>
                      <m:d>
                        <m:dPr>
                          <m:begChr m:val="|"/>
                          <m:endChr m:val="|"/>
                          <m:ctrlPr>
                            <a:rPr lang="en-US" sz="1800" i="1" dirty="0">
                              <a:solidFill>
                                <a:srgbClr val="0F2D69"/>
                              </a:solidFill>
                              <a:latin typeface="Cambria Math" panose="02040503050406030204" pitchFamily="18" charset="0"/>
                            </a:rPr>
                          </m:ctrlPr>
                        </m:dPr>
                        <m:e>
                          <m:r>
                            <a:rPr lang="en-US" sz="1800" i="1" dirty="0">
                              <a:solidFill>
                                <a:srgbClr val="0F2D69"/>
                              </a:solidFill>
                              <a:latin typeface="Cambria Math" panose="02040503050406030204" pitchFamily="18" charset="0"/>
                            </a:rPr>
                            <m:t>𝑁</m:t>
                          </m:r>
                          <m:sSup>
                            <m:sSupPr>
                              <m:ctrlPr>
                                <a:rPr lang="en-US" sz="1800" i="1" dirty="0">
                                  <a:solidFill>
                                    <a:srgbClr val="0F2D69"/>
                                  </a:solidFill>
                                  <a:latin typeface="Cambria Math" panose="02040503050406030204" pitchFamily="18" charset="0"/>
                                </a:rPr>
                              </m:ctrlPr>
                            </m:sSupPr>
                            <m:e>
                              <m:r>
                                <a:rPr lang="en-US" sz="1800" i="1" dirty="0">
                                  <a:solidFill>
                                    <a:srgbClr val="0F2D69"/>
                                  </a:solidFill>
                                  <a:latin typeface="Cambria Math" panose="02040503050406030204" pitchFamily="18" charset="0"/>
                                </a:rPr>
                                <m:t>𝑂</m:t>
                              </m:r>
                            </m:e>
                            <m:sup>
                              <m:r>
                                <a:rPr lang="en-US" sz="1800" i="1" dirty="0" err="1">
                                  <a:solidFill>
                                    <a:srgbClr val="0F2D69"/>
                                  </a:solidFill>
                                  <a:latin typeface="Cambria Math" panose="02040503050406030204" pitchFamily="18" charset="0"/>
                                </a:rPr>
                                <m:t>𝑝</m:t>
                              </m:r>
                              <m:r>
                                <a:rPr lang="en-US" sz="1800" i="1" dirty="0">
                                  <a:solidFill>
                                    <a:srgbClr val="0F2D69"/>
                                  </a:solidFill>
                                  <a:latin typeface="Cambria Math" panose="02040503050406030204" pitchFamily="18" charset="0"/>
                                </a:rPr>
                                <m:t>𝑛𝑝</m:t>
                              </m:r>
                            </m:sup>
                          </m:sSup>
                        </m:e>
                      </m:d>
                      <m:r>
                        <a:rPr lang="en-US" sz="1800" b="0" i="1" dirty="0" smtClean="0">
                          <a:solidFill>
                            <a:srgbClr val="0F2D69"/>
                          </a:solidFill>
                          <a:latin typeface="Cambria Math" panose="02040503050406030204" pitchFamily="18" charset="0"/>
                        </a:rPr>
                        <m:t>⋅</m:t>
                      </m:r>
                      <m:r>
                        <a:rPr lang="en-US" sz="1800" i="1" dirty="0">
                          <a:solidFill>
                            <a:srgbClr val="0F2D69"/>
                          </a:solidFill>
                          <a:latin typeface="Cambria Math" panose="02040503050406030204" pitchFamily="18" charset="0"/>
                        </a:rPr>
                        <m:t>|</m:t>
                      </m:r>
                      <m:r>
                        <a:rPr lang="en-US" sz="1800" i="1" dirty="0" err="1">
                          <a:solidFill>
                            <a:srgbClr val="0F2D69"/>
                          </a:solidFill>
                          <a:latin typeface="Cambria Math" panose="02040503050406030204" pitchFamily="18" charset="0"/>
                        </a:rPr>
                        <m:t>𝑝𝑛𝑝</m:t>
                      </m:r>
                      <m:r>
                        <a:rPr lang="en-US" sz="1800" i="1" dirty="0">
                          <a:solidFill>
                            <a:srgbClr val="0F2D69"/>
                          </a:solidFill>
                          <a:latin typeface="Cambria Math" panose="02040503050406030204" pitchFamily="18" charset="0"/>
                        </a:rPr>
                        <m:t>|</m:t>
                      </m:r>
                    </m:oMath>
                  </m:oMathPara>
                </a14:m>
                <a:endParaRPr lang="en-US" sz="1800" dirty="0">
                  <a:solidFill>
                    <a:srgbClr val="0F2D69"/>
                  </a:solidFill>
                  <a:latin typeface="HSE Sans" panose="02000000000000000000" pitchFamily="50" charset="0"/>
                </a:endParaRPr>
              </a:p>
              <a:p>
                <a:pPr marL="457200" lvl="0">
                  <a:lnSpc>
                    <a:spcPct val="114000"/>
                  </a:lnSpc>
                </a:pPr>
                <a14:m>
                  <m:oMath xmlns:m="http://schemas.openxmlformats.org/officeDocument/2006/math">
                    <m:d>
                      <m:dPr>
                        <m:begChr m:val="|"/>
                        <m:endChr m:val="|"/>
                        <m:ctrlPr>
                          <a:rPr lang="ar-AE" sz="1800" i="1" dirty="0">
                            <a:solidFill>
                              <a:srgbClr val="0F2D69"/>
                            </a:solidFill>
                            <a:latin typeface="Cambria Math" panose="02040503050406030204" pitchFamily="18" charset="0"/>
                          </a:rPr>
                        </m:ctrlPr>
                      </m:dPr>
                      <m:e>
                        <m:r>
                          <a:rPr lang="ar-AE" sz="1800" i="1" dirty="0" err="1">
                            <a:solidFill>
                              <a:srgbClr val="0F2D69"/>
                            </a:solidFill>
                            <a:latin typeface="Cambria Math" panose="02040503050406030204" pitchFamily="18" charset="0"/>
                          </a:rPr>
                          <m:t>𝑝𝑝𝑝</m:t>
                        </m:r>
                      </m:e>
                    </m:d>
                  </m:oMath>
                </a14:m>
                <a:r>
                  <a:rPr lang="en-US" sz="1800" dirty="0">
                    <a:solidFill>
                      <a:srgbClr val="0F2D69"/>
                    </a:solidFill>
                    <a:latin typeface="HSE Sans" panose="02000000000000000000" pitchFamily="50" charset="0"/>
                  </a:rPr>
                  <a:t> - number of feature in PNP,</a:t>
                </a:r>
              </a:p>
              <a:p>
                <a:pPr marL="457200" lvl="0">
                  <a:lnSpc>
                    <a:spcPct val="114000"/>
                  </a:lnSpc>
                </a:pPr>
                <a14:m>
                  <m:oMath xmlns:m="http://schemas.openxmlformats.org/officeDocument/2006/math">
                    <m:r>
                      <a:rPr lang="en-US" sz="1800" i="1" dirty="0">
                        <a:solidFill>
                          <a:srgbClr val="0F2D69"/>
                        </a:solidFill>
                        <a:latin typeface="Cambria Math" panose="02040503050406030204" pitchFamily="18" charset="0"/>
                      </a:rPr>
                      <m:t>𝑁</m:t>
                    </m:r>
                    <m:sSup>
                      <m:sSupPr>
                        <m:ctrlPr>
                          <a:rPr lang="en-US" sz="1800" i="1" dirty="0">
                            <a:solidFill>
                              <a:srgbClr val="0F2D69"/>
                            </a:solidFill>
                            <a:latin typeface="Cambria Math" panose="02040503050406030204" pitchFamily="18" charset="0"/>
                          </a:rPr>
                        </m:ctrlPr>
                      </m:sSupPr>
                      <m:e>
                        <m:r>
                          <a:rPr lang="en-US" sz="1800" i="1" dirty="0">
                            <a:solidFill>
                              <a:srgbClr val="0F2D69"/>
                            </a:solidFill>
                            <a:latin typeface="Cambria Math" panose="02040503050406030204" pitchFamily="18" charset="0"/>
                          </a:rPr>
                          <m:t>𝑂</m:t>
                        </m:r>
                      </m:e>
                      <m:sup>
                        <m:r>
                          <a:rPr lang="en-US" sz="1800" i="1" dirty="0" err="1">
                            <a:solidFill>
                              <a:srgbClr val="0F2D69"/>
                            </a:solidFill>
                            <a:latin typeface="Cambria Math" panose="02040503050406030204" pitchFamily="18" charset="0"/>
                          </a:rPr>
                          <m:t>𝑝</m:t>
                        </m:r>
                        <m:r>
                          <a:rPr lang="en-US" sz="1800" i="1" dirty="0">
                            <a:solidFill>
                              <a:srgbClr val="0F2D69"/>
                            </a:solidFill>
                            <a:latin typeface="Cambria Math" panose="02040503050406030204" pitchFamily="18" charset="0"/>
                          </a:rPr>
                          <m:t>𝑛𝑝</m:t>
                        </m:r>
                      </m:sup>
                    </m:sSup>
                  </m:oMath>
                </a14:m>
                <a:r>
                  <a:rPr lang="en-US" sz="1800" dirty="0" smtClean="0">
                    <a:solidFill>
                      <a:srgbClr val="0F2D69"/>
                    </a:solidFill>
                    <a:latin typeface="HSE Sans" panose="02000000000000000000" pitchFamily="50" charset="0"/>
                  </a:rPr>
                  <a:t> </a:t>
                </a:r>
                <a:r>
                  <a:rPr lang="en-US" sz="1800" dirty="0">
                    <a:solidFill>
                      <a:srgbClr val="0F2D69"/>
                    </a:solidFill>
                    <a:latin typeface="HSE Sans" panose="02000000000000000000" pitchFamily="50" charset="0"/>
                  </a:rPr>
                  <a:t>- number of Positive observations containing PNP</a:t>
                </a:r>
                <a:endParaRPr sz="1800" dirty="0">
                  <a:solidFill>
                    <a:srgbClr val="0F2D69"/>
                  </a:solidFill>
                  <a:latin typeface="HSE Sans" panose="02000000000000000000" pitchFamily="50" charset="0"/>
                </a:endParaRPr>
              </a:p>
            </p:txBody>
          </p:sp>
        </mc:Choice>
        <mc:Fallback>
          <p:sp>
            <p:nvSpPr>
              <p:cNvPr id="169" name="Google Shape;169;p22"/>
              <p:cNvSpPr txBox="1">
                <a:spLocks noRot="1" noChangeAspect="1" noMove="1" noResize="1" noEditPoints="1" noAdjustHandles="1" noChangeArrowheads="1" noChangeShapeType="1" noTextEdit="1"/>
              </p:cNvSpPr>
              <p:nvPr/>
            </p:nvSpPr>
            <p:spPr>
              <a:xfrm>
                <a:off x="642474" y="1551328"/>
                <a:ext cx="6187900" cy="4320063"/>
              </a:xfrm>
              <a:prstGeom prst="rect">
                <a:avLst/>
              </a:prstGeom>
              <a:blipFill>
                <a:blip r:embed="rId3"/>
                <a:stretch>
                  <a:fillRect l="-1576" t="-141" r="-197"/>
                </a:stretch>
              </a:blipFill>
              <a:ln>
                <a:no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70" name="Google Shape;170;p22"/>
              <p:cNvSpPr txBox="1"/>
              <p:nvPr/>
            </p:nvSpPr>
            <p:spPr>
              <a:xfrm>
                <a:off x="6830374" y="2229825"/>
                <a:ext cx="4692000" cy="2262127"/>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rgbClr val="0F2D69"/>
                  </a:buClr>
                  <a:buSzPts val="1800"/>
                  <a:buChar char="●"/>
                </a:pPr>
                <a:r>
                  <a:rPr lang="en-US" sz="1800" b="1" dirty="0" smtClean="0">
                    <a:solidFill>
                      <a:srgbClr val="0F2D69"/>
                    </a:solidFill>
                    <a:latin typeface="HSE Sans" panose="02000000000000000000" pitchFamily="50" charset="0"/>
                  </a:rPr>
                  <a:t>Novelty score(</a:t>
                </a:r>
                <a14:m>
                  <m:oMath xmlns:m="http://schemas.openxmlformats.org/officeDocument/2006/math">
                    <m:r>
                      <a:rPr lang="en-US" sz="1800" b="1" i="1" dirty="0" smtClean="0">
                        <a:solidFill>
                          <a:srgbClr val="0F2D69"/>
                        </a:solidFill>
                        <a:latin typeface="Cambria Math" panose="02040503050406030204" pitchFamily="18" charset="0"/>
                      </a:rPr>
                      <m:t>𝑵</m:t>
                    </m:r>
                    <m:sSub>
                      <m:sSubPr>
                        <m:ctrlPr>
                          <a:rPr lang="ar-AE" sz="1800" b="1" i="1" dirty="0" smtClean="0">
                            <a:solidFill>
                              <a:srgbClr val="0F2D69"/>
                            </a:solidFill>
                            <a:latin typeface="Cambria Math" panose="02040503050406030204" pitchFamily="18" charset="0"/>
                          </a:rPr>
                        </m:ctrlPr>
                      </m:sSubPr>
                      <m:e>
                        <m:r>
                          <a:rPr lang="ar-AE" sz="1800" b="1" i="1" dirty="0" smtClean="0">
                            <a:solidFill>
                              <a:srgbClr val="0F2D69"/>
                            </a:solidFill>
                            <a:latin typeface="Cambria Math" panose="02040503050406030204" pitchFamily="18" charset="0"/>
                          </a:rPr>
                          <m:t>𝑻</m:t>
                        </m:r>
                      </m:e>
                      <m:sub>
                        <m:r>
                          <a:rPr lang="ar-AE" sz="1800" b="1" i="1" dirty="0" smtClean="0">
                            <a:solidFill>
                              <a:srgbClr val="0F2D69"/>
                            </a:solidFill>
                            <a:latin typeface="Cambria Math" panose="02040503050406030204" pitchFamily="18" charset="0"/>
                          </a:rPr>
                          <m:t>𝒕</m:t>
                        </m:r>
                      </m:sub>
                    </m:sSub>
                  </m:oMath>
                </a14:m>
                <a:r>
                  <a:rPr lang="en-US" sz="1800" b="1" dirty="0" smtClean="0">
                    <a:solidFill>
                      <a:srgbClr val="0F2D69"/>
                    </a:solidFill>
                    <a:latin typeface="HSE Sans" panose="02000000000000000000" pitchFamily="50" charset="0"/>
                  </a:rPr>
                  <a:t>):</a:t>
                </a:r>
                <a:r>
                  <a:rPr lang="en-US" sz="1800" dirty="0" smtClean="0">
                    <a:solidFill>
                      <a:srgbClr val="0F2D69"/>
                    </a:solidFill>
                    <a:latin typeface="HSE Sans" panose="02000000000000000000" pitchFamily="50" charset="0"/>
                  </a:rPr>
                  <a:t> This </a:t>
                </a:r>
                <a:r>
                  <a:rPr lang="en-US" sz="1800" dirty="0">
                    <a:solidFill>
                      <a:srgbClr val="0F2D69"/>
                    </a:solidFill>
                    <a:latin typeface="HSE Sans" panose="02000000000000000000" pitchFamily="50" charset="0"/>
                  </a:rPr>
                  <a:t>represents a neutral count when no known positive or negative patterns are found.</a:t>
                </a:r>
              </a:p>
              <a:p>
                <a:pPr marL="0" lvl="0" indent="457200" algn="l" rtl="0">
                  <a:lnSpc>
                    <a:spcPct val="150000"/>
                  </a:lnSpc>
                  <a:spcBef>
                    <a:spcPts val="0"/>
                  </a:spcBef>
                  <a:spcAft>
                    <a:spcPts val="0"/>
                  </a:spcAft>
                  <a:buNone/>
                </a:pPr>
                <a14:m>
                  <m:oMathPara xmlns:m="http://schemas.openxmlformats.org/officeDocument/2006/math">
                    <m:oMathParaPr>
                      <m:jc m:val="centerGroup"/>
                    </m:oMathParaPr>
                    <m:oMath xmlns:m="http://schemas.openxmlformats.org/officeDocument/2006/math">
                      <m:r>
                        <a:rPr lang="en-US" sz="1800" i="1" dirty="0" smtClean="0">
                          <a:solidFill>
                            <a:srgbClr val="0F2D69"/>
                          </a:solidFill>
                          <a:latin typeface="Cambria Math" panose="02040503050406030204" pitchFamily="18" charset="0"/>
                        </a:rPr>
                        <m:t>𝑁</m:t>
                      </m:r>
                      <m:sSub>
                        <m:sSubPr>
                          <m:ctrlPr>
                            <a:rPr lang="en-US" sz="1800" i="1" dirty="0" smtClean="0">
                              <a:solidFill>
                                <a:srgbClr val="0F2D69"/>
                              </a:solidFill>
                              <a:latin typeface="Cambria Math" panose="02040503050406030204" pitchFamily="18" charset="0"/>
                            </a:rPr>
                          </m:ctrlPr>
                        </m:sSubPr>
                        <m:e>
                          <m:r>
                            <a:rPr lang="en-US" sz="1800" i="1" dirty="0" smtClean="0">
                              <a:solidFill>
                                <a:srgbClr val="0F2D69"/>
                              </a:solidFill>
                              <a:latin typeface="Cambria Math" panose="02040503050406030204" pitchFamily="18" charset="0"/>
                            </a:rPr>
                            <m:t>𝑇</m:t>
                          </m:r>
                        </m:e>
                        <m:sub>
                          <m:r>
                            <a:rPr lang="en-US" sz="1800" i="1" dirty="0" smtClean="0">
                              <a:solidFill>
                                <a:srgbClr val="0F2D69"/>
                              </a:solidFill>
                              <a:latin typeface="Cambria Math" panose="02040503050406030204" pitchFamily="18" charset="0"/>
                            </a:rPr>
                            <m:t>𝑡</m:t>
                          </m:r>
                        </m:sub>
                      </m:sSub>
                      <m:r>
                        <a:rPr lang="en-US" sz="1800" i="1" dirty="0">
                          <a:solidFill>
                            <a:srgbClr val="0F2D69"/>
                          </a:solidFill>
                          <a:latin typeface="Cambria Math" panose="02040503050406030204" pitchFamily="18" charset="0"/>
                        </a:rPr>
                        <m:t> =|</m:t>
                      </m:r>
                      <m:sSub>
                        <m:sSubPr>
                          <m:ctrlPr>
                            <a:rPr lang="en-US" sz="1800" i="1" dirty="0">
                              <a:solidFill>
                                <a:srgbClr val="0F2D69"/>
                              </a:solidFill>
                              <a:latin typeface="Cambria Math" panose="02040503050406030204" pitchFamily="18" charset="0"/>
                            </a:rPr>
                          </m:ctrlPr>
                        </m:sSubPr>
                        <m:e>
                          <m:r>
                            <a:rPr lang="en-US" sz="1800" i="1" dirty="0">
                              <a:solidFill>
                                <a:srgbClr val="0F2D69"/>
                              </a:solidFill>
                              <a:latin typeface="Cambria Math" panose="02040503050406030204" pitchFamily="18" charset="0"/>
                            </a:rPr>
                            <m:t>𝑂</m:t>
                          </m:r>
                        </m:e>
                        <m:sub>
                          <m:r>
                            <a:rPr lang="en-US" sz="1800" i="1" dirty="0">
                              <a:solidFill>
                                <a:srgbClr val="0F2D69"/>
                              </a:solidFill>
                              <a:latin typeface="Cambria Math" panose="02040503050406030204" pitchFamily="18" charset="0"/>
                            </a:rPr>
                            <m:t>𝑇</m:t>
                          </m:r>
                          <m:r>
                            <a:rPr lang="en-US" sz="1800" b="0" i="1" dirty="0" smtClean="0">
                              <a:solidFill>
                                <a:srgbClr val="0F2D69"/>
                              </a:solidFill>
                              <a:latin typeface="Cambria Math" panose="02040503050406030204" pitchFamily="18" charset="0"/>
                            </a:rPr>
                            <m:t>𝑅</m:t>
                          </m:r>
                        </m:sub>
                      </m:sSub>
                      <m:r>
                        <a:rPr lang="en-US" sz="1800" i="1" dirty="0">
                          <a:solidFill>
                            <a:srgbClr val="0F2D69"/>
                          </a:solidFill>
                          <a:latin typeface="Cambria Math" panose="02040503050406030204" pitchFamily="18" charset="0"/>
                        </a:rPr>
                        <m:t>|</m:t>
                      </m:r>
                    </m:oMath>
                  </m:oMathPara>
                </a14:m>
                <a:endParaRPr lang="en-US" sz="1800" dirty="0">
                  <a:solidFill>
                    <a:srgbClr val="0F2D69"/>
                  </a:solidFill>
                  <a:latin typeface="HSE Sans" panose="02000000000000000000" pitchFamily="50" charset="0"/>
                </a:endParaRPr>
              </a:p>
              <a:p>
                <a:pPr lvl="0" indent="457200"/>
                <a14:m>
                  <m:oMath xmlns:m="http://schemas.openxmlformats.org/officeDocument/2006/math">
                    <m:sSub>
                      <m:sSubPr>
                        <m:ctrlPr>
                          <a:rPr lang="en-US" sz="1800" i="1" dirty="0">
                            <a:solidFill>
                              <a:srgbClr val="0F2D69"/>
                            </a:solidFill>
                            <a:latin typeface="Cambria Math" panose="02040503050406030204" pitchFamily="18" charset="0"/>
                          </a:rPr>
                        </m:ctrlPr>
                      </m:sSubPr>
                      <m:e>
                        <m:r>
                          <a:rPr lang="en-US" sz="1800" i="1" dirty="0">
                            <a:solidFill>
                              <a:srgbClr val="0F2D69"/>
                            </a:solidFill>
                            <a:latin typeface="Cambria Math" panose="02040503050406030204" pitchFamily="18" charset="0"/>
                          </a:rPr>
                          <m:t>𝑂</m:t>
                        </m:r>
                      </m:e>
                      <m:sub>
                        <m:r>
                          <a:rPr lang="en-US" sz="1800" i="1" dirty="0">
                            <a:solidFill>
                              <a:srgbClr val="0F2D69"/>
                            </a:solidFill>
                            <a:latin typeface="Cambria Math" panose="02040503050406030204" pitchFamily="18" charset="0"/>
                          </a:rPr>
                          <m:t>𝑇</m:t>
                        </m:r>
                        <m:r>
                          <a:rPr lang="en-US" sz="1800" i="1" dirty="0">
                            <a:solidFill>
                              <a:srgbClr val="0F2D69"/>
                            </a:solidFill>
                            <a:latin typeface="Cambria Math" panose="02040503050406030204" pitchFamily="18" charset="0"/>
                          </a:rPr>
                          <m:t>𝑅</m:t>
                        </m:r>
                      </m:sub>
                    </m:sSub>
                  </m:oMath>
                </a14:m>
                <a:r>
                  <a:rPr lang="en-US" sz="1800" dirty="0" smtClean="0">
                    <a:solidFill>
                      <a:srgbClr val="0F2D69"/>
                    </a:solidFill>
                    <a:latin typeface="HSE Sans" panose="02000000000000000000" pitchFamily="50" charset="0"/>
                  </a:rPr>
                  <a:t> - number of training observations</a:t>
                </a:r>
                <a:endParaRPr lang="en-US" sz="1800" dirty="0">
                  <a:solidFill>
                    <a:srgbClr val="0F2D69"/>
                  </a:solidFill>
                  <a:latin typeface="HSE Sans" panose="02000000000000000000" pitchFamily="50" charset="0"/>
                </a:endParaRPr>
              </a:p>
              <a:p>
                <a:pPr marL="0" lvl="0" indent="0" algn="l" rtl="0">
                  <a:spcBef>
                    <a:spcPts val="0"/>
                  </a:spcBef>
                  <a:spcAft>
                    <a:spcPts val="0"/>
                  </a:spcAft>
                  <a:buNone/>
                </a:pPr>
                <a:endParaRPr lang="en-US" sz="1800" dirty="0">
                  <a:solidFill>
                    <a:srgbClr val="0F2D69"/>
                  </a:solidFill>
                </a:endParaRPr>
              </a:p>
              <a:p>
                <a:pPr marL="0" lvl="0" indent="0" algn="l" rtl="0">
                  <a:spcBef>
                    <a:spcPts val="0"/>
                  </a:spcBef>
                  <a:spcAft>
                    <a:spcPts val="0"/>
                  </a:spcAft>
                  <a:buNone/>
                </a:pPr>
                <a:endParaRPr sz="1800" dirty="0">
                  <a:solidFill>
                    <a:srgbClr val="0F2D69"/>
                  </a:solidFill>
                </a:endParaRPr>
              </a:p>
            </p:txBody>
          </p:sp>
        </mc:Choice>
        <mc:Fallback>
          <p:sp>
            <p:nvSpPr>
              <p:cNvPr id="170" name="Google Shape;170;p22"/>
              <p:cNvSpPr txBox="1">
                <a:spLocks noRot="1" noChangeAspect="1" noMove="1" noResize="1" noEditPoints="1" noAdjustHandles="1" noChangeArrowheads="1" noChangeShapeType="1" noTextEdit="1"/>
              </p:cNvSpPr>
              <p:nvPr/>
            </p:nvSpPr>
            <p:spPr>
              <a:xfrm>
                <a:off x="6830374" y="2229825"/>
                <a:ext cx="4692000" cy="2262127"/>
              </a:xfrm>
              <a:prstGeom prst="rect">
                <a:avLst/>
              </a:prstGeom>
              <a:blipFill>
                <a:blip r:embed="rId4"/>
                <a:stretch>
                  <a:fillRect r="-260"/>
                </a:stretch>
              </a:blipFill>
              <a:ln>
                <a:noFill/>
              </a:ln>
            </p:spPr>
            <p:txBody>
              <a:bodyPr/>
              <a:lstStyle/>
              <a:p>
                <a:r>
                  <a:rPr lang="en-US">
                    <a:noFill/>
                  </a:rPr>
                  <a:t> </a:t>
                </a:r>
              </a:p>
            </p:txBody>
          </p:sp>
        </mc:Fallback>
      </mc:AlternateContent>
      <p:cxnSp>
        <p:nvCxnSpPr>
          <p:cNvPr id="8" name="Straight Connector 7"/>
          <p:cNvCxnSpPr/>
          <p:nvPr/>
        </p:nvCxnSpPr>
        <p:spPr>
          <a:xfrm>
            <a:off x="6830374" y="2229825"/>
            <a:ext cx="0" cy="3542325"/>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92589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3"/>
          <p:cNvSpPr txBox="1">
            <a:spLocks noGrp="1"/>
          </p:cNvSpPr>
          <p:nvPr>
            <p:ph type="title"/>
          </p:nvPr>
        </p:nvSpPr>
        <p:spPr>
          <a:xfrm>
            <a:off x="1020720" y="220743"/>
            <a:ext cx="10159200" cy="1325700"/>
          </a:xfrm>
          <a:prstGeom prst="rect">
            <a:avLst/>
          </a:prstGeom>
          <a:noFill/>
        </p:spPr>
        <p:txBody>
          <a:bodyPr spcFirstLastPara="1" wrap="square" lIns="91425" tIns="45700" rIns="91425" bIns="45700" anchor="ctr" anchorCtr="0">
            <a:normAutofit/>
          </a:bodyPr>
          <a:lstStyle/>
          <a:p>
            <a:pPr marL="0" lvl="0" indent="0" algn="just" rtl="0">
              <a:lnSpc>
                <a:spcPct val="115000"/>
              </a:lnSpc>
              <a:spcBef>
                <a:spcPts val="0"/>
              </a:spcBef>
              <a:spcAft>
                <a:spcPts val="0"/>
              </a:spcAft>
              <a:buNone/>
            </a:pPr>
            <a:r>
              <a:rPr lang="en-US" sz="4800" dirty="0">
                <a:solidFill>
                  <a:srgbClr val="0F2D69"/>
                </a:solidFill>
              </a:rPr>
              <a:t>Understanding Results of Analytics</a:t>
            </a:r>
            <a:endParaRPr sz="4800" dirty="0">
              <a:solidFill>
                <a:srgbClr val="0F2D69"/>
              </a:solidFill>
            </a:endParaRPr>
          </a:p>
        </p:txBody>
      </p:sp>
      <p:sp>
        <p:nvSpPr>
          <p:cNvPr id="178" name="Google Shape;178;p23"/>
          <p:cNvSpPr txBox="1">
            <a:spLocks noGrp="1"/>
          </p:cNvSpPr>
          <p:nvPr>
            <p:ph type="sldNum" idx="12"/>
          </p:nvPr>
        </p:nvSpPr>
        <p:spPr>
          <a:xfrm>
            <a:off x="9869713" y="6129224"/>
            <a:ext cx="1276200" cy="365100"/>
          </a:xfrm>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11</a:t>
            </a:fld>
            <a:r>
              <a:rPr lang="en-US" dirty="0" smtClean="0"/>
              <a:t>/</a:t>
            </a:r>
            <a:r>
              <a:rPr lang="en-US" dirty="0"/>
              <a:t>19</a:t>
            </a:r>
            <a:endParaRPr dirty="0"/>
          </a:p>
        </p:txBody>
      </p:sp>
      <p:sp>
        <p:nvSpPr>
          <p:cNvPr id="180" name="Google Shape;180;p23"/>
          <p:cNvSpPr txBox="1"/>
          <p:nvPr/>
        </p:nvSpPr>
        <p:spPr>
          <a:xfrm>
            <a:off x="986720" y="1965853"/>
            <a:ext cx="6256500" cy="324547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dirty="0">
                <a:solidFill>
                  <a:srgbClr val="0F2D69"/>
                </a:solidFill>
                <a:latin typeface="HSE Sans" panose="02000000000000000000" pitchFamily="50" charset="0"/>
              </a:rPr>
              <a:t>The authors evaluate the performance of the TC method by three </a:t>
            </a:r>
            <a:r>
              <a:rPr lang="en-US" sz="1800" dirty="0" smtClean="0">
                <a:solidFill>
                  <a:srgbClr val="0F2D69"/>
                </a:solidFill>
                <a:latin typeface="HSE Sans" panose="02000000000000000000" pitchFamily="50" charset="0"/>
              </a:rPr>
              <a:t>metrics: </a:t>
            </a:r>
            <a:endParaRPr sz="1800" dirty="0">
              <a:solidFill>
                <a:srgbClr val="0F2D69"/>
              </a:solidFill>
              <a:latin typeface="HSE Sans" panose="02000000000000000000" pitchFamily="50" charset="0"/>
            </a:endParaRPr>
          </a:p>
          <a:p>
            <a:pPr marL="0" lvl="0" indent="0" algn="l" rtl="0">
              <a:spcBef>
                <a:spcPts val="0"/>
              </a:spcBef>
              <a:spcAft>
                <a:spcPts val="0"/>
              </a:spcAft>
              <a:buNone/>
            </a:pPr>
            <a:endParaRPr sz="1800" dirty="0">
              <a:solidFill>
                <a:srgbClr val="0F2D69"/>
              </a:solidFill>
              <a:latin typeface="HSE Sans" panose="02000000000000000000" pitchFamily="50" charset="0"/>
            </a:endParaRPr>
          </a:p>
          <a:p>
            <a:pPr marL="285750" lvl="0" indent="-285750" algn="l" rtl="0">
              <a:lnSpc>
                <a:spcPct val="115000"/>
              </a:lnSpc>
              <a:spcBef>
                <a:spcPts val="0"/>
              </a:spcBef>
              <a:spcAft>
                <a:spcPts val="0"/>
              </a:spcAft>
              <a:buFont typeface="Arial" panose="020B0604020202020204" pitchFamily="34" charset="0"/>
              <a:buChar char="•"/>
            </a:pPr>
            <a:r>
              <a:rPr lang="en-US" sz="1800" b="1" dirty="0" smtClean="0">
                <a:solidFill>
                  <a:srgbClr val="0F2D69"/>
                </a:solidFill>
                <a:latin typeface="HSE Sans" panose="02000000000000000000" pitchFamily="50" charset="0"/>
              </a:rPr>
              <a:t>Precision. </a:t>
            </a:r>
            <a:r>
              <a:rPr lang="en-US" sz="1800" dirty="0">
                <a:solidFill>
                  <a:srgbClr val="0F2D69"/>
                </a:solidFill>
                <a:latin typeface="HSE Sans" panose="02000000000000000000" pitchFamily="50" charset="0"/>
              </a:rPr>
              <a:t>Measures the accuracy of positive predictions</a:t>
            </a:r>
            <a:r>
              <a:rPr lang="en-US" sz="1800" dirty="0" smtClean="0">
                <a:solidFill>
                  <a:srgbClr val="0F2D69"/>
                </a:solidFill>
                <a:latin typeface="HSE Sans" panose="02000000000000000000" pitchFamily="50" charset="0"/>
              </a:rPr>
              <a:t>.</a:t>
            </a:r>
            <a:endParaRPr lang="ru-RU" sz="1800" dirty="0" smtClean="0">
              <a:solidFill>
                <a:srgbClr val="0F2D69"/>
              </a:solidFill>
              <a:latin typeface="HSE Sans" panose="02000000000000000000" pitchFamily="50" charset="0"/>
            </a:endParaRPr>
          </a:p>
          <a:p>
            <a:pPr marL="285750" lvl="0" indent="-285750" algn="l" rtl="0">
              <a:lnSpc>
                <a:spcPct val="115000"/>
              </a:lnSpc>
              <a:spcBef>
                <a:spcPts val="0"/>
              </a:spcBef>
              <a:spcAft>
                <a:spcPts val="0"/>
              </a:spcAft>
              <a:buFont typeface="Arial" panose="020B0604020202020204" pitchFamily="34" charset="0"/>
              <a:buChar char="•"/>
            </a:pPr>
            <a:endParaRPr sz="1800" dirty="0">
              <a:solidFill>
                <a:srgbClr val="0F2D69"/>
              </a:solidFill>
              <a:latin typeface="HSE Sans" panose="02000000000000000000" pitchFamily="50" charset="0"/>
            </a:endParaRPr>
          </a:p>
          <a:p>
            <a:pPr marL="285750" lvl="0" indent="-285750" algn="l" rtl="0">
              <a:lnSpc>
                <a:spcPct val="115000"/>
              </a:lnSpc>
              <a:spcBef>
                <a:spcPts val="0"/>
              </a:spcBef>
              <a:spcAft>
                <a:spcPts val="0"/>
              </a:spcAft>
              <a:buFont typeface="Arial" panose="020B0604020202020204" pitchFamily="34" charset="0"/>
              <a:buChar char="•"/>
            </a:pPr>
            <a:r>
              <a:rPr lang="en-US" sz="1800" b="1" dirty="0" smtClean="0">
                <a:solidFill>
                  <a:srgbClr val="0F2D69"/>
                </a:solidFill>
                <a:latin typeface="HSE Sans" panose="02000000000000000000" pitchFamily="50" charset="0"/>
              </a:rPr>
              <a:t>Recall. </a:t>
            </a:r>
            <a:r>
              <a:rPr lang="en-US" sz="1800" dirty="0">
                <a:solidFill>
                  <a:srgbClr val="0F2D69"/>
                </a:solidFill>
                <a:latin typeface="HSE Sans" panose="02000000000000000000" pitchFamily="50" charset="0"/>
              </a:rPr>
              <a:t>Measures the ability to find all relevant instances (true positives</a:t>
            </a:r>
            <a:r>
              <a:rPr lang="en-US" sz="1800" dirty="0" smtClean="0">
                <a:solidFill>
                  <a:srgbClr val="0F2D69"/>
                </a:solidFill>
                <a:latin typeface="HSE Sans" panose="02000000000000000000" pitchFamily="50" charset="0"/>
              </a:rPr>
              <a:t>).</a:t>
            </a:r>
            <a:endParaRPr lang="ru-RU" sz="1800" dirty="0" smtClean="0">
              <a:solidFill>
                <a:srgbClr val="0F2D69"/>
              </a:solidFill>
              <a:latin typeface="HSE Sans" panose="02000000000000000000" pitchFamily="50" charset="0"/>
            </a:endParaRPr>
          </a:p>
          <a:p>
            <a:pPr lvl="0" algn="l" rtl="0">
              <a:lnSpc>
                <a:spcPct val="115000"/>
              </a:lnSpc>
              <a:spcBef>
                <a:spcPts val="0"/>
              </a:spcBef>
              <a:spcAft>
                <a:spcPts val="0"/>
              </a:spcAft>
            </a:pPr>
            <a:endParaRPr lang="ru-RU" sz="1800" dirty="0">
              <a:solidFill>
                <a:srgbClr val="0F2D69"/>
              </a:solidFill>
              <a:latin typeface="HSE Sans" panose="02000000000000000000" pitchFamily="50" charset="0"/>
            </a:endParaRPr>
          </a:p>
          <a:p>
            <a:pPr marL="285750" lvl="0" indent="-285750" algn="l" rtl="0">
              <a:lnSpc>
                <a:spcPct val="115000"/>
              </a:lnSpc>
              <a:spcBef>
                <a:spcPts val="0"/>
              </a:spcBef>
              <a:spcAft>
                <a:spcPts val="0"/>
              </a:spcAft>
              <a:buFont typeface="Arial" panose="020B0604020202020204" pitchFamily="34" charset="0"/>
              <a:buChar char="•"/>
            </a:pPr>
            <a:r>
              <a:rPr lang="en-US" sz="1800" b="1" dirty="0" smtClean="0">
                <a:solidFill>
                  <a:srgbClr val="0F2D69"/>
                </a:solidFill>
                <a:latin typeface="HSE Sans" panose="02000000000000000000" pitchFamily="50" charset="0"/>
              </a:rPr>
              <a:t>Area </a:t>
            </a:r>
            <a:r>
              <a:rPr lang="en-US" sz="1800" b="1" dirty="0">
                <a:solidFill>
                  <a:srgbClr val="0F2D69"/>
                </a:solidFill>
                <a:latin typeface="HSE Sans" panose="02000000000000000000" pitchFamily="50" charset="0"/>
              </a:rPr>
              <a:t>Under Curve (AUC</a:t>
            </a:r>
            <a:r>
              <a:rPr lang="en-US" sz="1800" b="1" dirty="0" smtClean="0">
                <a:solidFill>
                  <a:srgbClr val="0F2D69"/>
                </a:solidFill>
                <a:latin typeface="HSE Sans" panose="02000000000000000000" pitchFamily="50" charset="0"/>
              </a:rPr>
              <a:t>).</a:t>
            </a:r>
            <a:r>
              <a:rPr lang="en-US" sz="1800" dirty="0" smtClean="0">
                <a:solidFill>
                  <a:srgbClr val="0F2D69"/>
                </a:solidFill>
                <a:latin typeface="HSE Sans" panose="02000000000000000000" pitchFamily="50" charset="0"/>
              </a:rPr>
              <a:t> </a:t>
            </a:r>
            <a:r>
              <a:rPr lang="en-US" sz="1800" dirty="0">
                <a:solidFill>
                  <a:srgbClr val="0F2D69"/>
                </a:solidFill>
                <a:latin typeface="HSE Sans" panose="02000000000000000000" pitchFamily="50" charset="0"/>
              </a:rPr>
              <a:t>Assesses the model's ability to discriminate between positive and negative classes</a:t>
            </a:r>
            <a:r>
              <a:rPr lang="en-US" sz="1800" dirty="0" smtClean="0">
                <a:solidFill>
                  <a:srgbClr val="0F2D69"/>
                </a:solidFill>
                <a:latin typeface="HSE Sans" panose="02000000000000000000" pitchFamily="50" charset="0"/>
              </a:rPr>
              <a:t>.</a:t>
            </a:r>
            <a:endParaRPr sz="1800" dirty="0">
              <a:solidFill>
                <a:srgbClr val="0F2D69"/>
              </a:solidFill>
              <a:latin typeface="HSE Sans" panose="02000000000000000000" pitchFamily="50" charset="0"/>
            </a:endParaRPr>
          </a:p>
        </p:txBody>
      </p:sp>
      <p:graphicFrame>
        <p:nvGraphicFramePr>
          <p:cNvPr id="181" name="Google Shape;181;p23"/>
          <p:cNvGraphicFramePr/>
          <p:nvPr>
            <p:extLst>
              <p:ext uri="{D42A27DB-BD31-4B8C-83A1-F6EECF244321}">
                <p14:modId xmlns:p14="http://schemas.microsoft.com/office/powerpoint/2010/main" val="882559615"/>
              </p:ext>
            </p:extLst>
          </p:nvPr>
        </p:nvGraphicFramePr>
        <p:xfrm>
          <a:off x="7411622" y="2694908"/>
          <a:ext cx="3936700" cy="2285850"/>
        </p:xfrm>
        <a:graphic>
          <a:graphicData uri="http://schemas.openxmlformats.org/drawingml/2006/table">
            <a:tbl>
              <a:tblPr>
                <a:tableStyleId>{1E171933-4619-4E11-9A3F-F7608DF75F80}</a:tableStyleId>
              </a:tblPr>
              <a:tblGrid>
                <a:gridCol w="1968350">
                  <a:extLst>
                    <a:ext uri="{9D8B030D-6E8A-4147-A177-3AD203B41FA5}">
                      <a16:colId xmlns:a16="http://schemas.microsoft.com/office/drawing/2014/main" val="20000"/>
                    </a:ext>
                  </a:extLst>
                </a:gridCol>
                <a:gridCol w="1968350">
                  <a:extLst>
                    <a:ext uri="{9D8B030D-6E8A-4147-A177-3AD203B41FA5}">
                      <a16:colId xmlns:a16="http://schemas.microsoft.com/office/drawing/2014/main" val="20001"/>
                    </a:ext>
                  </a:extLst>
                </a:gridCol>
              </a:tblGrid>
              <a:tr h="392050">
                <a:tc>
                  <a:txBody>
                    <a:bodyPr/>
                    <a:lstStyle/>
                    <a:p>
                      <a:pPr marL="0" lvl="0" indent="0" algn="ctr" rtl="0">
                        <a:spcBef>
                          <a:spcPts val="0"/>
                        </a:spcBef>
                        <a:spcAft>
                          <a:spcPts val="0"/>
                        </a:spcAft>
                        <a:buNone/>
                      </a:pPr>
                      <a:r>
                        <a:rPr lang="en-US" sz="1800" dirty="0">
                          <a:solidFill>
                            <a:srgbClr val="0F2D69"/>
                          </a:solidFill>
                          <a:latin typeface="HSE Sans" panose="02000000000000000000" pitchFamily="50" charset="0"/>
                        </a:rPr>
                        <a:t>AUC value</a:t>
                      </a:r>
                      <a:endParaRPr sz="1800" dirty="0">
                        <a:solidFill>
                          <a:srgbClr val="0F2D69"/>
                        </a:solidFill>
                        <a:latin typeface="HSE Sans" panose="02000000000000000000" pitchFamily="50" charset="0"/>
                      </a:endParaRPr>
                    </a:p>
                  </a:txBody>
                  <a:tcPr marL="91425" marR="91425" marT="91425" marB="91425" anchor="ctr">
                    <a:lnL w="12700" cmpd="sng">
                      <a:noFill/>
                    </a:lnL>
                    <a:lnR>
                      <a:noFill/>
                    </a:lnR>
                    <a:lnT w="19050" cap="flat" cmpd="sng" algn="ctr">
                      <a:solidFill>
                        <a:srgbClr val="FAB900"/>
                      </a:solidFill>
                      <a:prstDash val="solid"/>
                      <a:round/>
                      <a:headEnd type="none" w="med" len="med"/>
                      <a:tailEnd type="none" w="med" len="med"/>
                    </a:lnT>
                    <a:lnB w="19050" cap="flat" cmpd="sng" algn="ctr">
                      <a:solidFill>
                        <a:srgbClr val="FAB9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indent="0" algn="ctr" rtl="0">
                        <a:spcBef>
                          <a:spcPts val="0"/>
                        </a:spcBef>
                        <a:spcAft>
                          <a:spcPts val="0"/>
                        </a:spcAft>
                        <a:buNone/>
                      </a:pPr>
                      <a:r>
                        <a:rPr lang="en-US" sz="1800" dirty="0" smtClean="0">
                          <a:solidFill>
                            <a:srgbClr val="0F2D69"/>
                          </a:solidFill>
                          <a:latin typeface="HSE Sans" panose="02000000000000000000" pitchFamily="50" charset="0"/>
                        </a:rPr>
                        <a:t>Discrimination</a:t>
                      </a:r>
                      <a:endParaRPr sz="1800" dirty="0">
                        <a:solidFill>
                          <a:srgbClr val="0F2D69"/>
                        </a:solidFill>
                        <a:latin typeface="HSE Sans" panose="02000000000000000000" pitchFamily="50" charset="0"/>
                      </a:endParaRPr>
                    </a:p>
                  </a:txBody>
                  <a:tcPr marL="91425" marR="91425" marT="91425" marB="91425" anchor="ctr">
                    <a:lnL>
                      <a:noFill/>
                    </a:lnL>
                    <a:lnR w="12700" cmpd="sng">
                      <a:noFill/>
                    </a:lnR>
                    <a:lnT w="19050" cap="flat" cmpd="sng" algn="ctr">
                      <a:solidFill>
                        <a:srgbClr val="FAB900"/>
                      </a:solidFill>
                      <a:prstDash val="solid"/>
                      <a:round/>
                      <a:headEnd type="none" w="med" len="med"/>
                      <a:tailEnd type="none" w="med" len="med"/>
                    </a:lnT>
                    <a:lnB w="19050" cap="flat" cmpd="sng" algn="ctr">
                      <a:solidFill>
                        <a:srgbClr val="FAB9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92050">
                <a:tc>
                  <a:txBody>
                    <a:bodyPr/>
                    <a:lstStyle/>
                    <a:p>
                      <a:pPr marL="0" lvl="0" indent="0" algn="ctr" rtl="0">
                        <a:spcBef>
                          <a:spcPts val="0"/>
                        </a:spcBef>
                        <a:spcAft>
                          <a:spcPts val="0"/>
                        </a:spcAft>
                        <a:buNone/>
                      </a:pPr>
                      <a:r>
                        <a:rPr lang="en-US" sz="1800" dirty="0">
                          <a:solidFill>
                            <a:srgbClr val="0F2D69"/>
                          </a:solidFill>
                          <a:latin typeface="HSE Sans" panose="02000000000000000000" pitchFamily="50" charset="0"/>
                        </a:rPr>
                        <a:t>&lt; 0.5</a:t>
                      </a:r>
                      <a:endParaRPr sz="1800" dirty="0">
                        <a:solidFill>
                          <a:srgbClr val="0F2D69"/>
                        </a:solidFill>
                        <a:latin typeface="HSE Sans" panose="02000000000000000000" pitchFamily="50" charset="0"/>
                      </a:endParaRPr>
                    </a:p>
                  </a:txBody>
                  <a:tcPr marL="91425" marR="91425" marT="91425" marB="91425" anchor="ctr">
                    <a:lnL w="12700" cmpd="sng">
                      <a:noFill/>
                    </a:lnL>
                    <a:lnR>
                      <a:noFill/>
                    </a:lnR>
                    <a:lnT w="19050" cap="flat" cmpd="sng" algn="ctr">
                      <a:solidFill>
                        <a:srgbClr val="FAB900"/>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FF07D"/>
                    </a:solidFill>
                  </a:tcPr>
                </a:tc>
                <a:tc>
                  <a:txBody>
                    <a:bodyPr/>
                    <a:lstStyle/>
                    <a:p>
                      <a:pPr marL="0" lvl="0" indent="0" algn="ctr" rtl="0">
                        <a:spcBef>
                          <a:spcPts val="0"/>
                        </a:spcBef>
                        <a:spcAft>
                          <a:spcPts val="0"/>
                        </a:spcAft>
                        <a:buNone/>
                      </a:pPr>
                      <a:r>
                        <a:rPr lang="en-US" sz="1800" dirty="0">
                          <a:solidFill>
                            <a:srgbClr val="0F2D69"/>
                          </a:solidFill>
                          <a:latin typeface="HSE Sans" panose="02000000000000000000" pitchFamily="50" charset="0"/>
                        </a:rPr>
                        <a:t>no discrimination</a:t>
                      </a:r>
                      <a:endParaRPr sz="1800" dirty="0">
                        <a:solidFill>
                          <a:srgbClr val="0F2D69"/>
                        </a:solidFill>
                        <a:latin typeface="HSE Sans" panose="02000000000000000000" pitchFamily="50" charset="0"/>
                      </a:endParaRPr>
                    </a:p>
                  </a:txBody>
                  <a:tcPr marL="91425" marR="91425" marT="91425" marB="91425" anchor="ctr">
                    <a:lnL>
                      <a:noFill/>
                    </a:lnL>
                    <a:lnR w="12700" cmpd="sng">
                      <a:noFill/>
                    </a:lnR>
                    <a:lnT w="19050" cap="flat" cmpd="sng" algn="ctr">
                      <a:solidFill>
                        <a:srgbClr val="FAB900"/>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FF07D"/>
                    </a:solidFill>
                  </a:tcPr>
                </a:tc>
                <a:extLst>
                  <a:ext uri="{0D108BD9-81ED-4DB2-BD59-A6C34878D82A}">
                    <a16:rowId xmlns:a16="http://schemas.microsoft.com/office/drawing/2014/main" val="10001"/>
                  </a:ext>
                </a:extLst>
              </a:tr>
              <a:tr h="392050">
                <a:tc>
                  <a:txBody>
                    <a:bodyPr/>
                    <a:lstStyle/>
                    <a:p>
                      <a:pPr marL="0" lvl="0" indent="0" algn="ctr" rtl="0">
                        <a:spcBef>
                          <a:spcPts val="0"/>
                        </a:spcBef>
                        <a:spcAft>
                          <a:spcPts val="0"/>
                        </a:spcAft>
                        <a:buNone/>
                      </a:pPr>
                      <a:r>
                        <a:rPr lang="en-US" sz="1800" dirty="0">
                          <a:solidFill>
                            <a:srgbClr val="0F2D69"/>
                          </a:solidFill>
                          <a:latin typeface="HSE Sans" panose="02000000000000000000" pitchFamily="50" charset="0"/>
                        </a:rPr>
                        <a:t>0.5 to 0.7</a:t>
                      </a:r>
                      <a:endParaRPr sz="1800" dirty="0">
                        <a:solidFill>
                          <a:srgbClr val="0F2D69"/>
                        </a:solidFill>
                        <a:latin typeface="HSE Sans" panose="02000000000000000000" pitchFamily="50" charset="0"/>
                      </a:endParaRPr>
                    </a:p>
                  </a:txBody>
                  <a:tcPr marL="91425" marR="91425" marT="91425" marB="91425" anchor="ctr">
                    <a:lnL w="12700" cmpd="sng">
                      <a:noFill/>
                    </a:lnL>
                    <a:lnR>
                      <a:noFill/>
                    </a:lnR>
                    <a:lnT w="12700" cmpd="sng">
                      <a:noFill/>
                    </a:lnT>
                    <a:lnB w="12700" cmpd="sng">
                      <a:noFill/>
                    </a:lnB>
                    <a:lnTlToBr w="12700" cmpd="sng">
                      <a:noFill/>
                      <a:prstDash val="solid"/>
                    </a:lnTlToBr>
                    <a:lnBlToTr w="12700" cmpd="sng">
                      <a:noFill/>
                      <a:prstDash val="solid"/>
                    </a:lnBlToTr>
                    <a:noFill/>
                  </a:tcPr>
                </a:tc>
                <a:tc>
                  <a:txBody>
                    <a:bodyPr/>
                    <a:lstStyle/>
                    <a:p>
                      <a:pPr marL="0" lvl="0" indent="0" algn="ctr" rtl="0">
                        <a:spcBef>
                          <a:spcPts val="0"/>
                        </a:spcBef>
                        <a:spcAft>
                          <a:spcPts val="0"/>
                        </a:spcAft>
                        <a:buNone/>
                      </a:pPr>
                      <a:r>
                        <a:rPr lang="en-US" sz="1800" dirty="0">
                          <a:solidFill>
                            <a:srgbClr val="0F2D69"/>
                          </a:solidFill>
                          <a:latin typeface="HSE Sans" panose="02000000000000000000" pitchFamily="50" charset="0"/>
                        </a:rPr>
                        <a:t>acceptable</a:t>
                      </a:r>
                      <a:endParaRPr sz="1800" dirty="0">
                        <a:solidFill>
                          <a:srgbClr val="0F2D69"/>
                        </a:solidFill>
                        <a:latin typeface="HSE Sans" panose="02000000000000000000" pitchFamily="50" charset="0"/>
                      </a:endParaRPr>
                    </a:p>
                  </a:txBody>
                  <a:tcPr marL="91425" marR="91425" marT="91425" marB="91425" anchor="ctr">
                    <a:lnL>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92050">
                <a:tc>
                  <a:txBody>
                    <a:bodyPr/>
                    <a:lstStyle/>
                    <a:p>
                      <a:pPr marL="0" lvl="0" indent="0" algn="ctr" rtl="0">
                        <a:spcBef>
                          <a:spcPts val="0"/>
                        </a:spcBef>
                        <a:spcAft>
                          <a:spcPts val="0"/>
                        </a:spcAft>
                        <a:buNone/>
                      </a:pPr>
                      <a:r>
                        <a:rPr lang="en-US" sz="1800" dirty="0">
                          <a:solidFill>
                            <a:srgbClr val="0F2D69"/>
                          </a:solidFill>
                          <a:latin typeface="HSE Sans" panose="02000000000000000000" pitchFamily="50" charset="0"/>
                        </a:rPr>
                        <a:t>0.7 to 0.9</a:t>
                      </a:r>
                      <a:endParaRPr sz="1800" dirty="0">
                        <a:solidFill>
                          <a:srgbClr val="0F2D69"/>
                        </a:solidFill>
                        <a:latin typeface="HSE Sans" panose="02000000000000000000" pitchFamily="50" charset="0"/>
                      </a:endParaRPr>
                    </a:p>
                  </a:txBody>
                  <a:tcPr marL="91425" marR="91425" marT="91425" marB="91425" anchor="ctr">
                    <a:lnL w="12700" cmpd="sng">
                      <a:noFill/>
                    </a:lnL>
                    <a:lnR>
                      <a:noFill/>
                    </a:lnR>
                    <a:lnT w="12700" cmpd="sng">
                      <a:noFill/>
                    </a:lnT>
                    <a:lnB w="12700" cmpd="sng">
                      <a:noFill/>
                    </a:lnB>
                    <a:lnTlToBr w="12700" cmpd="sng">
                      <a:noFill/>
                      <a:prstDash val="solid"/>
                    </a:lnTlToBr>
                    <a:lnBlToTr w="12700" cmpd="sng">
                      <a:noFill/>
                      <a:prstDash val="solid"/>
                    </a:lnBlToTr>
                    <a:solidFill>
                      <a:srgbClr val="FFF07D"/>
                    </a:solidFill>
                  </a:tcPr>
                </a:tc>
                <a:tc>
                  <a:txBody>
                    <a:bodyPr/>
                    <a:lstStyle/>
                    <a:p>
                      <a:pPr marL="0" lvl="0" indent="0" algn="ctr" rtl="0">
                        <a:spcBef>
                          <a:spcPts val="0"/>
                        </a:spcBef>
                        <a:spcAft>
                          <a:spcPts val="0"/>
                        </a:spcAft>
                        <a:buNone/>
                      </a:pPr>
                      <a:r>
                        <a:rPr lang="en-US" sz="1800" dirty="0">
                          <a:solidFill>
                            <a:srgbClr val="0F2D69"/>
                          </a:solidFill>
                          <a:latin typeface="HSE Sans" panose="02000000000000000000" pitchFamily="50" charset="0"/>
                        </a:rPr>
                        <a:t>excellent</a:t>
                      </a:r>
                      <a:endParaRPr sz="1800" dirty="0">
                        <a:solidFill>
                          <a:srgbClr val="0F2D69"/>
                        </a:solidFill>
                        <a:latin typeface="HSE Sans" panose="02000000000000000000" pitchFamily="50" charset="0"/>
                      </a:endParaRPr>
                    </a:p>
                  </a:txBody>
                  <a:tcPr marL="91425" marR="91425" marT="91425" marB="91425" anchor="ctr">
                    <a:lnL>
                      <a:noFill/>
                    </a:lnL>
                    <a:lnR w="12700" cmpd="sng">
                      <a:noFill/>
                    </a:lnR>
                    <a:lnT w="12700" cmpd="sng">
                      <a:noFill/>
                    </a:lnT>
                    <a:lnB w="12700" cmpd="sng">
                      <a:noFill/>
                    </a:lnB>
                    <a:lnTlToBr w="12700" cmpd="sng">
                      <a:noFill/>
                      <a:prstDash val="solid"/>
                    </a:lnTlToBr>
                    <a:lnBlToTr w="12700" cmpd="sng">
                      <a:noFill/>
                      <a:prstDash val="solid"/>
                    </a:lnBlToTr>
                    <a:solidFill>
                      <a:srgbClr val="FFF07D"/>
                    </a:solidFill>
                  </a:tcPr>
                </a:tc>
                <a:extLst>
                  <a:ext uri="{0D108BD9-81ED-4DB2-BD59-A6C34878D82A}">
                    <a16:rowId xmlns:a16="http://schemas.microsoft.com/office/drawing/2014/main" val="10003"/>
                  </a:ext>
                </a:extLst>
              </a:tr>
              <a:tr h="392050">
                <a:tc>
                  <a:txBody>
                    <a:bodyPr/>
                    <a:lstStyle/>
                    <a:p>
                      <a:pPr marL="0" lvl="0" indent="0" algn="ctr" rtl="0">
                        <a:spcBef>
                          <a:spcPts val="0"/>
                        </a:spcBef>
                        <a:spcAft>
                          <a:spcPts val="0"/>
                        </a:spcAft>
                        <a:buNone/>
                      </a:pPr>
                      <a:r>
                        <a:rPr lang="en-US" sz="1800" dirty="0">
                          <a:solidFill>
                            <a:srgbClr val="0F2D69"/>
                          </a:solidFill>
                          <a:latin typeface="HSE Sans" panose="02000000000000000000" pitchFamily="50" charset="0"/>
                        </a:rPr>
                        <a:t>&gt; 0.9</a:t>
                      </a:r>
                      <a:endParaRPr sz="1800" dirty="0">
                        <a:solidFill>
                          <a:srgbClr val="0F2D69"/>
                        </a:solidFill>
                        <a:latin typeface="HSE Sans" panose="02000000000000000000" pitchFamily="50" charset="0"/>
                      </a:endParaRPr>
                    </a:p>
                  </a:txBody>
                  <a:tcPr marL="91425" marR="91425" marT="91425" marB="91425" anchor="ctr">
                    <a:lnL w="12700" cmpd="sng">
                      <a:noFill/>
                    </a:lnL>
                    <a:lnR>
                      <a:noFill/>
                    </a:lnR>
                    <a:lnT w="12700" cmpd="sng">
                      <a:noFill/>
                    </a:lnT>
                    <a:lnB w="19050" cap="flat" cmpd="sng" algn="ctr">
                      <a:solidFill>
                        <a:srgbClr val="FAB9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lvl="0" indent="0" algn="ctr" rtl="0">
                        <a:spcBef>
                          <a:spcPts val="0"/>
                        </a:spcBef>
                        <a:spcAft>
                          <a:spcPts val="0"/>
                        </a:spcAft>
                        <a:buNone/>
                      </a:pPr>
                      <a:r>
                        <a:rPr lang="en-US" sz="1800" dirty="0">
                          <a:solidFill>
                            <a:srgbClr val="0F2D69"/>
                          </a:solidFill>
                          <a:latin typeface="HSE Sans" panose="02000000000000000000" pitchFamily="50" charset="0"/>
                        </a:rPr>
                        <a:t>outstanding</a:t>
                      </a:r>
                      <a:endParaRPr sz="1800" dirty="0">
                        <a:solidFill>
                          <a:srgbClr val="0F2D69"/>
                        </a:solidFill>
                        <a:latin typeface="HSE Sans" panose="02000000000000000000" pitchFamily="50" charset="0"/>
                      </a:endParaRPr>
                    </a:p>
                  </a:txBody>
                  <a:tcPr marL="91425" marR="91425" marT="91425" marB="91425" anchor="ctr">
                    <a:lnL>
                      <a:noFill/>
                    </a:lnL>
                    <a:lnR w="12700" cmpd="sng">
                      <a:noFill/>
                    </a:lnR>
                    <a:lnT w="12700" cmpd="sng">
                      <a:noFill/>
                    </a:lnT>
                    <a:lnB w="12700" cap="flat" cmpd="sng" algn="ctr">
                      <a:solidFill>
                        <a:srgbClr val="FAB9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4"/>
          <p:cNvSpPr txBox="1">
            <a:spLocks noGrp="1"/>
          </p:cNvSpPr>
          <p:nvPr>
            <p:ph type="title"/>
          </p:nvPr>
        </p:nvSpPr>
        <p:spPr>
          <a:xfrm>
            <a:off x="986713" y="229887"/>
            <a:ext cx="10159200" cy="1325700"/>
          </a:xfrm>
          <a:prstGeom prst="rect">
            <a:avLst/>
          </a:prstGeom>
          <a:noFill/>
        </p:spPr>
        <p:txBody>
          <a:bodyPr spcFirstLastPara="1" wrap="square" lIns="91425" tIns="45700" rIns="91425" bIns="45700" anchor="ctr" anchorCtr="0">
            <a:normAutofit/>
          </a:bodyPr>
          <a:lstStyle/>
          <a:p>
            <a:pPr marL="0" lvl="0" indent="0" algn="just" rtl="0">
              <a:lnSpc>
                <a:spcPct val="115000"/>
              </a:lnSpc>
              <a:spcBef>
                <a:spcPts val="0"/>
              </a:spcBef>
              <a:spcAft>
                <a:spcPts val="0"/>
              </a:spcAft>
              <a:buNone/>
            </a:pPr>
            <a:r>
              <a:rPr lang="en-US" sz="4800" dirty="0">
                <a:solidFill>
                  <a:srgbClr val="0F2D69"/>
                </a:solidFill>
              </a:rPr>
              <a:t>Understanding Results of Analytics</a:t>
            </a:r>
            <a:endParaRPr sz="4800" dirty="0">
              <a:solidFill>
                <a:srgbClr val="0F2D69"/>
              </a:solidFill>
            </a:endParaRPr>
          </a:p>
        </p:txBody>
      </p:sp>
      <p:sp>
        <p:nvSpPr>
          <p:cNvPr id="188" name="Google Shape;188;p24"/>
          <p:cNvSpPr txBox="1">
            <a:spLocks noGrp="1"/>
          </p:cNvSpPr>
          <p:nvPr>
            <p:ph type="sldNum" idx="12"/>
          </p:nvPr>
        </p:nvSpPr>
        <p:spPr>
          <a:xfrm>
            <a:off x="9869713" y="6129224"/>
            <a:ext cx="1276200" cy="365100"/>
          </a:xfrm>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12</a:t>
            </a:fld>
            <a:r>
              <a:rPr lang="en-US" dirty="0" smtClean="0"/>
              <a:t>/</a:t>
            </a:r>
            <a:r>
              <a:rPr lang="en-US" dirty="0"/>
              <a:t>19</a:t>
            </a:r>
            <a:endParaRPr dirty="0"/>
          </a:p>
        </p:txBody>
      </p:sp>
      <mc:AlternateContent xmlns:mc="http://schemas.openxmlformats.org/markup-compatibility/2006">
        <mc:Choice xmlns:a14="http://schemas.microsoft.com/office/drawing/2010/main" Requires="a14">
          <p:sp>
            <p:nvSpPr>
              <p:cNvPr id="189" name="Google Shape;189;p24"/>
              <p:cNvSpPr txBox="1"/>
              <p:nvPr/>
            </p:nvSpPr>
            <p:spPr>
              <a:xfrm>
                <a:off x="986713" y="1954142"/>
                <a:ext cx="4900200" cy="34716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dirty="0" smtClean="0">
                    <a:solidFill>
                      <a:srgbClr val="0F2D69"/>
                    </a:solidFill>
                    <a:latin typeface="HSE Sans" panose="02000000000000000000" pitchFamily="50" charset="0"/>
                  </a:rPr>
                  <a:t>False positive</a:t>
                </a:r>
                <a:r>
                  <a:rPr lang="en-US" sz="2400" dirty="0" smtClean="0">
                    <a:solidFill>
                      <a:srgbClr val="0F2D69"/>
                    </a:solidFill>
                    <a:latin typeface="HSE Sans" panose="02000000000000000000" pitchFamily="50" charset="0"/>
                  </a:rPr>
                  <a:t> error is caused by:</a:t>
                </a:r>
              </a:p>
              <a:p>
                <a:pPr marL="0" lvl="0" indent="0" algn="l" rtl="0">
                  <a:spcBef>
                    <a:spcPts val="0"/>
                  </a:spcBef>
                  <a:spcAft>
                    <a:spcPts val="0"/>
                  </a:spcAft>
                  <a:buNone/>
                </a:pPr>
                <a:endParaRPr lang="en-US" sz="2400" dirty="0">
                  <a:solidFill>
                    <a:srgbClr val="0F2D69"/>
                  </a:solidFill>
                  <a:latin typeface="HSE Sans" panose="02000000000000000000" pitchFamily="50" charset="0"/>
                </a:endParaRPr>
              </a:p>
              <a:p>
                <a:pPr marL="336550" lvl="0" indent="-285750" algn="l" rtl="0">
                  <a:lnSpc>
                    <a:spcPct val="115000"/>
                  </a:lnSpc>
                  <a:spcBef>
                    <a:spcPts val="0"/>
                  </a:spcBef>
                  <a:spcAft>
                    <a:spcPts val="0"/>
                  </a:spcAft>
                  <a:buClr>
                    <a:srgbClr val="0F2D69"/>
                  </a:buClr>
                  <a:buSzPts val="2800"/>
                  <a:buFont typeface="Arial" panose="020B0604020202020204" pitchFamily="34" charset="0"/>
                  <a:buChar char="•"/>
                </a:pPr>
                <a14:m>
                  <m:oMath xmlns:m="http://schemas.openxmlformats.org/officeDocument/2006/math">
                    <m:r>
                      <a:rPr lang="en-US" sz="2400" i="1" dirty="0" smtClean="0">
                        <a:solidFill>
                          <a:srgbClr val="0F2D69"/>
                        </a:solidFill>
                        <a:latin typeface="Cambria Math" panose="02040503050406030204" pitchFamily="18" charset="0"/>
                      </a:rPr>
                      <m:t>𝑁</m:t>
                    </m:r>
                    <m:sSub>
                      <m:sSubPr>
                        <m:ctrlPr>
                          <a:rPr lang="ar-AE" sz="2400" i="1" dirty="0" smtClean="0">
                            <a:solidFill>
                              <a:srgbClr val="0F2D69"/>
                            </a:solidFill>
                            <a:latin typeface="Cambria Math" panose="02040503050406030204" pitchFamily="18" charset="0"/>
                          </a:rPr>
                        </m:ctrlPr>
                      </m:sSubPr>
                      <m:e>
                        <m:r>
                          <a:rPr lang="ar-AE" sz="2400" i="1" dirty="0" smtClean="0">
                            <a:solidFill>
                              <a:srgbClr val="0F2D69"/>
                            </a:solidFill>
                            <a:latin typeface="Cambria Math" panose="02040503050406030204" pitchFamily="18" charset="0"/>
                          </a:rPr>
                          <m:t>𝑂</m:t>
                        </m:r>
                      </m:e>
                      <m:sub>
                        <m:r>
                          <a:rPr lang="ar-AE" sz="2400" i="1" dirty="0" smtClean="0">
                            <a:solidFill>
                              <a:srgbClr val="0F2D69"/>
                            </a:solidFill>
                            <a:latin typeface="Cambria Math" panose="02040503050406030204" pitchFamily="18" charset="0"/>
                          </a:rPr>
                          <m:t>𝑡</m:t>
                        </m:r>
                      </m:sub>
                    </m:sSub>
                  </m:oMath>
                </a14:m>
                <a:r>
                  <a:rPr lang="ar-AE" sz="2400" dirty="0" smtClean="0">
                    <a:solidFill>
                      <a:srgbClr val="0F2D69"/>
                    </a:solidFill>
                    <a:latin typeface="HSE Sans" panose="02000000000000000000" pitchFamily="50" charset="0"/>
                  </a:rPr>
                  <a:t> </a:t>
                </a:r>
                <a:r>
                  <a:rPr lang="en-US" sz="2400" dirty="0">
                    <a:solidFill>
                      <a:srgbClr val="0F2D69"/>
                    </a:solidFill>
                    <a:latin typeface="HSE Sans" panose="02000000000000000000" pitchFamily="50" charset="0"/>
                  </a:rPr>
                  <a:t>incorrectly </a:t>
                </a:r>
                <a:r>
                  <a:rPr lang="en-US" sz="2400" dirty="0" smtClean="0">
                    <a:solidFill>
                      <a:srgbClr val="0F2D69"/>
                    </a:solidFill>
                    <a:latin typeface="HSE Sans" panose="02000000000000000000" pitchFamily="50" charset="0"/>
                  </a:rPr>
                  <a:t>containing </a:t>
                </a:r>
                <a:r>
                  <a:rPr lang="en-US" sz="2400" dirty="0">
                    <a:solidFill>
                      <a:srgbClr val="0F2D69"/>
                    </a:solidFill>
                    <a:latin typeface="HSE Sans" panose="02000000000000000000" pitchFamily="50" charset="0"/>
                  </a:rPr>
                  <a:t>pure positive </a:t>
                </a:r>
                <a:r>
                  <a:rPr lang="en-US" sz="2400" dirty="0" smtClean="0">
                    <a:solidFill>
                      <a:srgbClr val="0F2D69"/>
                    </a:solidFill>
                    <a:latin typeface="HSE Sans" panose="02000000000000000000" pitchFamily="50" charset="0"/>
                  </a:rPr>
                  <a:t>patterns</a:t>
                </a:r>
                <a:r>
                  <a:rPr lang="en-US" sz="2400" dirty="0">
                    <a:solidFill>
                      <a:srgbClr val="0F2D69"/>
                    </a:solidFill>
                    <a:latin typeface="HSE Sans" panose="02000000000000000000" pitchFamily="50" charset="0"/>
                  </a:rPr>
                  <a:t>;</a:t>
                </a:r>
                <a:endParaRPr lang="en-US" sz="2400" dirty="0" smtClean="0">
                  <a:solidFill>
                    <a:srgbClr val="0F2D69"/>
                  </a:solidFill>
                  <a:latin typeface="HSE Sans" panose="02000000000000000000" pitchFamily="50" charset="0"/>
                </a:endParaRPr>
              </a:p>
              <a:p>
                <a:pPr marL="50800" lvl="0" algn="l" rtl="0">
                  <a:lnSpc>
                    <a:spcPct val="115000"/>
                  </a:lnSpc>
                  <a:spcBef>
                    <a:spcPts val="0"/>
                  </a:spcBef>
                  <a:spcAft>
                    <a:spcPts val="0"/>
                  </a:spcAft>
                  <a:buClr>
                    <a:srgbClr val="0F2D69"/>
                  </a:buClr>
                  <a:buSzPts val="2800"/>
                </a:pPr>
                <a:endParaRPr lang="en-US" sz="2400" dirty="0">
                  <a:solidFill>
                    <a:srgbClr val="0F2D69"/>
                  </a:solidFill>
                  <a:latin typeface="HSE Sans" panose="02000000000000000000" pitchFamily="50" charset="0"/>
                </a:endParaRPr>
              </a:p>
              <a:p>
                <a:pPr marL="336550" lvl="0" indent="-285750" algn="l" rtl="0">
                  <a:lnSpc>
                    <a:spcPct val="115000"/>
                  </a:lnSpc>
                  <a:spcBef>
                    <a:spcPts val="0"/>
                  </a:spcBef>
                  <a:spcAft>
                    <a:spcPts val="0"/>
                  </a:spcAft>
                  <a:buClr>
                    <a:srgbClr val="0F2D69"/>
                  </a:buClr>
                  <a:buSzPts val="2800"/>
                  <a:buFont typeface="Arial" panose="020B0604020202020204" pitchFamily="34" charset="0"/>
                  <a:buChar char="•"/>
                </a:pPr>
                <a14:m>
                  <m:oMath xmlns:m="http://schemas.openxmlformats.org/officeDocument/2006/math">
                    <m:r>
                      <a:rPr lang="en-US" sz="2400" i="1" dirty="0" smtClean="0">
                        <a:solidFill>
                          <a:srgbClr val="0F2D69"/>
                        </a:solidFill>
                        <a:latin typeface="Cambria Math" panose="02040503050406030204" pitchFamily="18" charset="0"/>
                      </a:rPr>
                      <m:t>𝑁</m:t>
                    </m:r>
                    <m:sSub>
                      <m:sSubPr>
                        <m:ctrlPr>
                          <a:rPr lang="en-US" sz="2400" i="1" dirty="0" smtClean="0">
                            <a:solidFill>
                              <a:srgbClr val="0F2D69"/>
                            </a:solidFill>
                            <a:latin typeface="Cambria Math" panose="02040503050406030204" pitchFamily="18" charset="0"/>
                          </a:rPr>
                        </m:ctrlPr>
                      </m:sSubPr>
                      <m:e>
                        <m:r>
                          <a:rPr lang="en-US" sz="2400" i="1" dirty="0" smtClean="0">
                            <a:solidFill>
                              <a:srgbClr val="0F2D69"/>
                            </a:solidFill>
                            <a:latin typeface="Cambria Math" panose="02040503050406030204" pitchFamily="18" charset="0"/>
                          </a:rPr>
                          <m:t>𝑂</m:t>
                        </m:r>
                      </m:e>
                      <m:sub>
                        <m:r>
                          <a:rPr lang="en-US" sz="2400" i="1" dirty="0" smtClean="0">
                            <a:solidFill>
                              <a:srgbClr val="0F2D69"/>
                            </a:solidFill>
                            <a:latin typeface="Cambria Math" panose="02040503050406030204" pitchFamily="18" charset="0"/>
                          </a:rPr>
                          <m:t>𝑡</m:t>
                        </m:r>
                      </m:sub>
                    </m:sSub>
                  </m:oMath>
                </a14:m>
                <a:r>
                  <a:rPr lang="en-US" sz="2400" dirty="0">
                    <a:solidFill>
                      <a:srgbClr val="0F2D69"/>
                    </a:solidFill>
                    <a:latin typeface="HSE Sans" panose="02000000000000000000" pitchFamily="50" charset="0"/>
                  </a:rPr>
                  <a:t> </a:t>
                </a:r>
                <a:r>
                  <a:rPr lang="en-US" sz="2400" dirty="0" smtClean="0">
                    <a:solidFill>
                      <a:srgbClr val="0F2D69"/>
                    </a:solidFill>
                    <a:latin typeface="HSE Sans" panose="02000000000000000000" pitchFamily="50" charset="0"/>
                  </a:rPr>
                  <a:t>being</a:t>
                </a:r>
                <a:r>
                  <a:rPr lang="en-US" sz="2400" dirty="0" smtClean="0">
                    <a:solidFill>
                      <a:srgbClr val="0F2D69"/>
                    </a:solidFill>
                    <a:latin typeface="HSE Sans" panose="02000000000000000000" pitchFamily="50" charset="0"/>
                  </a:rPr>
                  <a:t> </a:t>
                </a:r>
                <a:r>
                  <a:rPr lang="en-US" sz="2400" dirty="0">
                    <a:solidFill>
                      <a:srgbClr val="0F2D69"/>
                    </a:solidFill>
                    <a:latin typeface="HSE Sans" panose="02000000000000000000" pitchFamily="50" charset="0"/>
                  </a:rPr>
                  <a:t>novel</a:t>
                </a:r>
                <a:r>
                  <a:rPr lang="en-US" sz="2400" dirty="0" smtClean="0">
                    <a:solidFill>
                      <a:srgbClr val="0F2D69"/>
                    </a:solidFill>
                    <a:latin typeface="HSE Sans" panose="02000000000000000000" pitchFamily="50" charset="0"/>
                  </a:rPr>
                  <a:t>, i.e. </a:t>
                </a:r>
                <a:r>
                  <a:rPr lang="en-US" sz="2400" dirty="0">
                    <a:solidFill>
                      <a:srgbClr val="0F2D69"/>
                    </a:solidFill>
                    <a:latin typeface="HSE Sans" panose="02000000000000000000" pitchFamily="50" charset="0"/>
                  </a:rPr>
                  <a:t>lacking </a:t>
                </a:r>
                <a:r>
                  <a:rPr lang="en-US" sz="2400" dirty="0" smtClean="0">
                    <a:solidFill>
                      <a:srgbClr val="0F2D69"/>
                    </a:solidFill>
                    <a:latin typeface="HSE Sans" panose="02000000000000000000" pitchFamily="50" charset="0"/>
                  </a:rPr>
                  <a:t>known </a:t>
                </a:r>
                <a:r>
                  <a:rPr lang="en-US" sz="2400" dirty="0">
                    <a:solidFill>
                      <a:srgbClr val="0F2D69"/>
                    </a:solidFill>
                    <a:latin typeface="HSE Sans" panose="02000000000000000000" pitchFamily="50" charset="0"/>
                  </a:rPr>
                  <a:t>Pure Positive </a:t>
                </a:r>
                <a:r>
                  <a:rPr lang="en-US" sz="2400" dirty="0" smtClean="0">
                    <a:solidFill>
                      <a:srgbClr val="0F2D69"/>
                    </a:solidFill>
                    <a:latin typeface="HSE Sans" panose="02000000000000000000" pitchFamily="50" charset="0"/>
                  </a:rPr>
                  <a:t>Patterns and </a:t>
                </a:r>
                <a:r>
                  <a:rPr lang="en-US" sz="2400" dirty="0">
                    <a:solidFill>
                      <a:srgbClr val="0F2D69"/>
                    </a:solidFill>
                    <a:latin typeface="HSE Sans" panose="02000000000000000000" pitchFamily="50" charset="0"/>
                  </a:rPr>
                  <a:t>Pure Negative </a:t>
                </a:r>
                <a:r>
                  <a:rPr lang="en-US" sz="2400" dirty="0" smtClean="0">
                    <a:solidFill>
                      <a:srgbClr val="0F2D69"/>
                    </a:solidFill>
                    <a:latin typeface="HSE Sans" panose="02000000000000000000" pitchFamily="50" charset="0"/>
                  </a:rPr>
                  <a:t>Patterns.</a:t>
                </a:r>
                <a:endParaRPr sz="2400" dirty="0">
                  <a:solidFill>
                    <a:srgbClr val="0F2D69"/>
                  </a:solidFill>
                  <a:latin typeface="HSE Sans" panose="02000000000000000000" pitchFamily="50" charset="0"/>
                </a:endParaRPr>
              </a:p>
            </p:txBody>
          </p:sp>
        </mc:Choice>
        <mc:Fallback>
          <p:sp>
            <p:nvSpPr>
              <p:cNvPr id="189" name="Google Shape;189;p24"/>
              <p:cNvSpPr txBox="1">
                <a:spLocks noRot="1" noChangeAspect="1" noMove="1" noResize="1" noEditPoints="1" noAdjustHandles="1" noChangeArrowheads="1" noChangeShapeType="1" noTextEdit="1"/>
              </p:cNvSpPr>
              <p:nvPr/>
            </p:nvSpPr>
            <p:spPr>
              <a:xfrm>
                <a:off x="986713" y="1954142"/>
                <a:ext cx="4900200" cy="3471689"/>
              </a:xfrm>
              <a:prstGeom prst="rect">
                <a:avLst/>
              </a:prstGeom>
              <a:blipFill>
                <a:blip r:embed="rId3"/>
                <a:stretch>
                  <a:fillRect l="-1990" t="-176" r="-1244" b="-1230"/>
                </a:stretch>
              </a:blipFill>
              <a:ln>
                <a:no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90" name="Google Shape;190;p24"/>
              <p:cNvSpPr txBox="1"/>
              <p:nvPr/>
            </p:nvSpPr>
            <p:spPr>
              <a:xfrm>
                <a:off x="6245713" y="1954142"/>
                <a:ext cx="4900200" cy="246218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dirty="0" smtClean="0">
                    <a:solidFill>
                      <a:srgbClr val="0F2D69"/>
                    </a:solidFill>
                    <a:latin typeface="HSE Sans" panose="02000000000000000000" pitchFamily="50" charset="0"/>
                  </a:rPr>
                  <a:t>False negative </a:t>
                </a:r>
                <a:r>
                  <a:rPr lang="en-US" sz="2400" dirty="0" smtClean="0">
                    <a:solidFill>
                      <a:srgbClr val="0F2D69"/>
                    </a:solidFill>
                    <a:latin typeface="HSE Sans" panose="02000000000000000000" pitchFamily="50" charset="0"/>
                  </a:rPr>
                  <a:t>error is caused by:</a:t>
                </a:r>
              </a:p>
              <a:p>
                <a:pPr marL="0" lvl="0" indent="0" algn="l" rtl="0">
                  <a:spcBef>
                    <a:spcPts val="0"/>
                  </a:spcBef>
                  <a:spcAft>
                    <a:spcPts val="0"/>
                  </a:spcAft>
                  <a:buNone/>
                </a:pPr>
                <a:endParaRPr lang="en-US" sz="2400" dirty="0">
                  <a:solidFill>
                    <a:srgbClr val="0F2D69"/>
                  </a:solidFill>
                  <a:latin typeface="HSE Sans" panose="02000000000000000000" pitchFamily="50" charset="0"/>
                </a:endParaRPr>
              </a:p>
              <a:p>
                <a:pPr marL="336550" lvl="0" indent="-285750" algn="l" rtl="0">
                  <a:spcBef>
                    <a:spcPts val="0"/>
                  </a:spcBef>
                  <a:spcAft>
                    <a:spcPts val="0"/>
                  </a:spcAft>
                  <a:buClr>
                    <a:srgbClr val="0F2D69"/>
                  </a:buClr>
                  <a:buSzPts val="2800"/>
                  <a:buFont typeface="Arial" panose="020B0604020202020204" pitchFamily="34" charset="0"/>
                  <a:buChar char="•"/>
                </a:pPr>
                <a14:m>
                  <m:oMath xmlns:m="http://schemas.openxmlformats.org/officeDocument/2006/math">
                    <m:r>
                      <a:rPr lang="en-US" sz="2400" i="1" dirty="0" smtClean="0">
                        <a:solidFill>
                          <a:srgbClr val="0F2D69"/>
                        </a:solidFill>
                        <a:latin typeface="Cambria Math" panose="02040503050406030204" pitchFamily="18" charset="0"/>
                      </a:rPr>
                      <m:t>𝑃</m:t>
                    </m:r>
                    <m:sSub>
                      <m:sSubPr>
                        <m:ctrlPr>
                          <a:rPr lang="ar-AE" sz="2400" i="1" dirty="0" smtClean="0">
                            <a:solidFill>
                              <a:srgbClr val="0F2D69"/>
                            </a:solidFill>
                            <a:latin typeface="Cambria Math" panose="02040503050406030204" pitchFamily="18" charset="0"/>
                          </a:rPr>
                        </m:ctrlPr>
                      </m:sSubPr>
                      <m:e>
                        <m:r>
                          <a:rPr lang="ar-AE" sz="2400" i="1" dirty="0" smtClean="0">
                            <a:solidFill>
                              <a:srgbClr val="0F2D69"/>
                            </a:solidFill>
                            <a:latin typeface="Cambria Math" panose="02040503050406030204" pitchFamily="18" charset="0"/>
                          </a:rPr>
                          <m:t>𝑂</m:t>
                        </m:r>
                      </m:e>
                      <m:sub>
                        <m:r>
                          <a:rPr lang="ar-AE" sz="2400" i="1" dirty="0" smtClean="0">
                            <a:solidFill>
                              <a:srgbClr val="0F2D69"/>
                            </a:solidFill>
                            <a:latin typeface="Cambria Math" panose="02040503050406030204" pitchFamily="18" charset="0"/>
                          </a:rPr>
                          <m:t>𝑡</m:t>
                        </m:r>
                      </m:sub>
                    </m:sSub>
                  </m:oMath>
                </a14:m>
                <a:r>
                  <a:rPr lang="ar-AE" sz="2400" dirty="0">
                    <a:solidFill>
                      <a:srgbClr val="0F2D69"/>
                    </a:solidFill>
                    <a:latin typeface="HSE Sans" panose="02000000000000000000" pitchFamily="50" charset="0"/>
                  </a:rPr>
                  <a:t> </a:t>
                </a:r>
                <a:r>
                  <a:rPr lang="en-US" sz="2400" dirty="0" smtClean="0">
                    <a:solidFill>
                      <a:srgbClr val="0F2D69"/>
                    </a:solidFill>
                    <a:latin typeface="HSE Sans" panose="02000000000000000000" pitchFamily="50" charset="0"/>
                  </a:rPr>
                  <a:t>containing </a:t>
                </a:r>
                <a:r>
                  <a:rPr lang="en-US" sz="2400" dirty="0">
                    <a:solidFill>
                      <a:srgbClr val="0F2D69"/>
                    </a:solidFill>
                    <a:latin typeface="HSE Sans" panose="02000000000000000000" pitchFamily="50" charset="0"/>
                  </a:rPr>
                  <a:t>P</a:t>
                </a:r>
                <a:r>
                  <a:rPr lang="en-US" sz="2400" dirty="0" smtClean="0">
                    <a:solidFill>
                      <a:srgbClr val="0F2D69"/>
                    </a:solidFill>
                    <a:latin typeface="HSE Sans" panose="02000000000000000000" pitchFamily="50" charset="0"/>
                  </a:rPr>
                  <a:t>ure </a:t>
                </a:r>
                <a:r>
                  <a:rPr lang="en-US" sz="2400" dirty="0">
                    <a:solidFill>
                      <a:srgbClr val="0F2D69"/>
                    </a:solidFill>
                    <a:latin typeface="HSE Sans" panose="02000000000000000000" pitchFamily="50" charset="0"/>
                  </a:rPr>
                  <a:t>N</a:t>
                </a:r>
                <a:r>
                  <a:rPr lang="en-US" sz="2400" dirty="0" smtClean="0">
                    <a:solidFill>
                      <a:srgbClr val="0F2D69"/>
                    </a:solidFill>
                    <a:latin typeface="HSE Sans" panose="02000000000000000000" pitchFamily="50" charset="0"/>
                  </a:rPr>
                  <a:t>egative </a:t>
                </a:r>
                <a:r>
                  <a:rPr lang="en-US" sz="2400" dirty="0">
                    <a:solidFill>
                      <a:srgbClr val="0F2D69"/>
                    </a:solidFill>
                    <a:latin typeface="HSE Sans" panose="02000000000000000000" pitchFamily="50" charset="0"/>
                  </a:rPr>
                  <a:t>P</a:t>
                </a:r>
                <a:r>
                  <a:rPr lang="en-US" sz="2400" dirty="0" smtClean="0">
                    <a:solidFill>
                      <a:srgbClr val="0F2D69"/>
                    </a:solidFill>
                    <a:latin typeface="HSE Sans" panose="02000000000000000000" pitchFamily="50" charset="0"/>
                  </a:rPr>
                  <a:t>atterns, yet lacking </a:t>
                </a:r>
                <a:r>
                  <a:rPr lang="en-US" sz="2400" dirty="0">
                    <a:solidFill>
                      <a:srgbClr val="0F2D69"/>
                    </a:solidFill>
                    <a:latin typeface="HSE Sans" panose="02000000000000000000" pitchFamily="50" charset="0"/>
                  </a:rPr>
                  <a:t>P</a:t>
                </a:r>
                <a:r>
                  <a:rPr lang="en-US" sz="2400" dirty="0" smtClean="0">
                    <a:solidFill>
                      <a:srgbClr val="0F2D69"/>
                    </a:solidFill>
                    <a:latin typeface="HSE Sans" panose="02000000000000000000" pitchFamily="50" charset="0"/>
                  </a:rPr>
                  <a:t>ure </a:t>
                </a:r>
                <a:r>
                  <a:rPr lang="en-US" sz="2400" dirty="0">
                    <a:solidFill>
                      <a:srgbClr val="0F2D69"/>
                    </a:solidFill>
                    <a:latin typeface="HSE Sans" panose="02000000000000000000" pitchFamily="50" charset="0"/>
                  </a:rPr>
                  <a:t>P</a:t>
                </a:r>
                <a:r>
                  <a:rPr lang="en-US" sz="2400" dirty="0" smtClean="0">
                    <a:solidFill>
                      <a:srgbClr val="0F2D69"/>
                    </a:solidFill>
                    <a:latin typeface="HSE Sans" panose="02000000000000000000" pitchFamily="50" charset="0"/>
                  </a:rPr>
                  <a:t>ositive </a:t>
                </a:r>
                <a:r>
                  <a:rPr lang="en-US" sz="2400" dirty="0">
                    <a:solidFill>
                      <a:srgbClr val="0F2D69"/>
                    </a:solidFill>
                    <a:latin typeface="HSE Sans" panose="02000000000000000000" pitchFamily="50" charset="0"/>
                  </a:rPr>
                  <a:t>P</a:t>
                </a:r>
                <a:r>
                  <a:rPr lang="en-US" sz="2400" dirty="0" smtClean="0">
                    <a:solidFill>
                      <a:srgbClr val="0F2D69"/>
                    </a:solidFill>
                    <a:latin typeface="HSE Sans" panose="02000000000000000000" pitchFamily="50" charset="0"/>
                  </a:rPr>
                  <a:t>atterns.</a:t>
                </a:r>
                <a:endParaRPr lang="en-US" sz="2400" dirty="0">
                  <a:solidFill>
                    <a:srgbClr val="0F2D69"/>
                  </a:solidFill>
                  <a:latin typeface="HSE Sans" panose="02000000000000000000" pitchFamily="50" charset="0"/>
                </a:endParaRPr>
              </a:p>
              <a:p>
                <a:pPr marL="0" lvl="0" indent="0" algn="l" rtl="0">
                  <a:spcBef>
                    <a:spcPts val="0"/>
                  </a:spcBef>
                  <a:spcAft>
                    <a:spcPts val="0"/>
                  </a:spcAft>
                  <a:buNone/>
                </a:pPr>
                <a:endParaRPr sz="2800" dirty="0">
                  <a:solidFill>
                    <a:srgbClr val="0F2D69"/>
                  </a:solidFill>
                </a:endParaRPr>
              </a:p>
            </p:txBody>
          </p:sp>
        </mc:Choice>
        <mc:Fallback>
          <p:sp>
            <p:nvSpPr>
              <p:cNvPr id="190" name="Google Shape;190;p24"/>
              <p:cNvSpPr txBox="1">
                <a:spLocks noRot="1" noChangeAspect="1" noMove="1" noResize="1" noEditPoints="1" noAdjustHandles="1" noChangeArrowheads="1" noChangeShapeType="1" noTextEdit="1"/>
              </p:cNvSpPr>
              <p:nvPr/>
            </p:nvSpPr>
            <p:spPr>
              <a:xfrm>
                <a:off x="6245713" y="1954142"/>
                <a:ext cx="4900200" cy="2462182"/>
              </a:xfrm>
              <a:prstGeom prst="rect">
                <a:avLst/>
              </a:prstGeom>
              <a:blipFill>
                <a:blip r:embed="rId4"/>
                <a:stretch>
                  <a:fillRect l="-1993" t="-248" r="-2615"/>
                </a:stretch>
              </a:blipFill>
              <a:ln>
                <a:noFill/>
              </a:ln>
            </p:spPr>
            <p:txBody>
              <a:bodyPr/>
              <a:lstStyle/>
              <a:p>
                <a:r>
                  <a:rPr lang="en-US">
                    <a:noFill/>
                  </a:rPr>
                  <a:t> </a:t>
                </a:r>
              </a:p>
            </p:txBody>
          </p:sp>
        </mc:Fallback>
      </mc:AlternateContent>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5"/>
          <p:cNvSpPr txBox="1">
            <a:spLocks noGrp="1"/>
          </p:cNvSpPr>
          <p:nvPr>
            <p:ph type="title"/>
          </p:nvPr>
        </p:nvSpPr>
        <p:spPr>
          <a:xfrm>
            <a:off x="986970" y="225765"/>
            <a:ext cx="10159200" cy="1325700"/>
          </a:xfrm>
          <a:prstGeom prst="rect">
            <a:avLst/>
          </a:prstGeom>
        </p:spPr>
        <p:txBody>
          <a:bodyPr spcFirstLastPara="1" wrap="square" lIns="91425" tIns="45700" rIns="91425" bIns="45700" anchor="ctr" anchorCtr="0">
            <a:normAutofit/>
          </a:bodyPr>
          <a:lstStyle/>
          <a:p>
            <a:pPr lvl="0"/>
            <a:r>
              <a:rPr lang="en-US" dirty="0" smtClean="0"/>
              <a:t>TC method step-by-step</a:t>
            </a:r>
            <a:endParaRPr dirty="0"/>
          </a:p>
        </p:txBody>
      </p:sp>
      <p:sp>
        <p:nvSpPr>
          <p:cNvPr id="197" name="Google Shape;197;p25"/>
          <p:cNvSpPr txBox="1">
            <a:spLocks noGrp="1"/>
          </p:cNvSpPr>
          <p:nvPr>
            <p:ph type="sldNum" idx="12"/>
          </p:nvPr>
        </p:nvSpPr>
        <p:spPr>
          <a:xfrm>
            <a:off x="9869713" y="6129224"/>
            <a:ext cx="1276200" cy="365100"/>
          </a:xfrm>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13</a:t>
            </a:fld>
            <a:r>
              <a:rPr lang="en-US" dirty="0" smtClean="0"/>
              <a:t>/</a:t>
            </a:r>
            <a:r>
              <a:rPr lang="en-US" dirty="0"/>
              <a:t>19</a:t>
            </a:r>
            <a:endParaRPr dirty="0"/>
          </a:p>
        </p:txBody>
      </p:sp>
      <p:pic>
        <p:nvPicPr>
          <p:cNvPr id="198" name="Google Shape;198;p25"/>
          <p:cNvPicPr preferRelativeResize="0"/>
          <p:nvPr/>
        </p:nvPicPr>
        <p:blipFill>
          <a:blip r:embed="rId3">
            <a:alphaModFix/>
          </a:blip>
          <a:stretch>
            <a:fillRect/>
          </a:stretch>
        </p:blipFill>
        <p:spPr>
          <a:xfrm>
            <a:off x="986975" y="1551475"/>
            <a:ext cx="9963026" cy="4234626"/>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6"/>
          <p:cNvSpPr txBox="1">
            <a:spLocks noGrp="1"/>
          </p:cNvSpPr>
          <p:nvPr>
            <p:ph type="title"/>
          </p:nvPr>
        </p:nvSpPr>
        <p:spPr/>
        <p:txBody>
          <a:bodyPr/>
          <a:lstStyle/>
          <a:p>
            <a:pPr lvl="0"/>
            <a:r>
              <a:rPr lang="en-US" smtClean="0"/>
              <a:t>Experiments &amp; Results</a:t>
            </a:r>
            <a:endParaRPr lang="en-US"/>
          </a:p>
        </p:txBody>
      </p:sp>
      <p:sp>
        <p:nvSpPr>
          <p:cNvPr id="205" name="Google Shape;205;p26"/>
          <p:cNvSpPr txBox="1">
            <a:spLocks noGrp="1"/>
          </p:cNvSpPr>
          <p:nvPr>
            <p:ph type="sldNum" idx="12"/>
          </p:nvPr>
        </p:nvSpPr>
        <p:spPr/>
        <p:txBody>
          <a:bodyPr/>
          <a:lstStyle/>
          <a:p>
            <a:pPr lvl="0"/>
            <a:fld id="{00000000-1234-1234-1234-123412341234}" type="slidenum">
              <a:rPr lang="en-US" smtClean="0"/>
              <a:pPr lvl="0"/>
              <a:t>14</a:t>
            </a:fld>
            <a:r>
              <a:rPr lang="en-US" dirty="0" smtClean="0"/>
              <a:t>/</a:t>
            </a:r>
            <a:r>
              <a:rPr lang="en-US" dirty="0"/>
              <a:t>19</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3" name="Google Shape;213;p27"/>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rgbClr val="0F2D69"/>
              </a:buClr>
              <a:buSzPts val="4400"/>
              <a:buFont typeface="Arial"/>
              <a:buNone/>
            </a:pPr>
            <a:r>
              <a:rPr lang="en-US" dirty="0"/>
              <a:t>Performance on BCWO dataset</a:t>
            </a:r>
            <a:endParaRPr dirty="0"/>
          </a:p>
        </p:txBody>
      </p:sp>
      <p:sp>
        <p:nvSpPr>
          <p:cNvPr id="211" name="Google Shape;211;p27"/>
          <p:cNvSpPr txBox="1">
            <a:spLocks noGrp="1"/>
          </p:cNvSpPr>
          <p:nvPr>
            <p:ph type="sldNum" idx="12"/>
          </p:nvPr>
        </p:nvSpPr>
        <p:spPr>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15</a:t>
            </a:fld>
            <a:r>
              <a:rPr lang="en-US" dirty="0" smtClean="0"/>
              <a:t>/</a:t>
            </a:r>
            <a:r>
              <a:rPr lang="en-US" dirty="0"/>
              <a:t>19</a:t>
            </a:r>
            <a:endParaRPr dirty="0"/>
          </a:p>
        </p:txBody>
      </p:sp>
      <p:pic>
        <p:nvPicPr>
          <p:cNvPr id="212" name="Google Shape;212;p27"/>
          <p:cNvPicPr preferRelativeResize="0"/>
          <p:nvPr/>
        </p:nvPicPr>
        <p:blipFill rotWithShape="1">
          <a:blip r:embed="rId3">
            <a:alphaModFix/>
          </a:blip>
          <a:srcRect r="70307" b="30910"/>
          <a:stretch/>
        </p:blipFill>
        <p:spPr>
          <a:xfrm>
            <a:off x="1686525" y="2260375"/>
            <a:ext cx="3256627" cy="3104300"/>
          </a:xfrm>
          <a:prstGeom prst="rect">
            <a:avLst/>
          </a:prstGeom>
          <a:noFill/>
          <a:ln>
            <a:noFill/>
          </a:ln>
        </p:spPr>
      </p:pic>
      <p:sp>
        <p:nvSpPr>
          <p:cNvPr id="214" name="Google Shape;214;p27"/>
          <p:cNvSpPr txBox="1"/>
          <p:nvPr/>
        </p:nvSpPr>
        <p:spPr>
          <a:xfrm>
            <a:off x="5807600" y="2207450"/>
            <a:ext cx="4506832" cy="135264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2200" dirty="0" smtClean="0">
                <a:solidFill>
                  <a:srgbClr val="0F2D69"/>
                </a:solidFill>
                <a:latin typeface="HSE Sans" panose="02000000000000000000" pitchFamily="50" charset="0"/>
              </a:rPr>
              <a:t>No. f</a:t>
            </a:r>
            <a:r>
              <a:rPr lang="en-US" sz="2200" dirty="0" smtClean="0">
                <a:solidFill>
                  <a:srgbClr val="0F2D69"/>
                </a:solidFill>
                <a:latin typeface="HSE Sans" panose="02000000000000000000" pitchFamily="50" charset="0"/>
              </a:rPr>
              <a:t>eatures: 9 + 1 target class label</a:t>
            </a:r>
          </a:p>
          <a:p>
            <a:pPr marL="0" lvl="0" indent="0" algn="l" rtl="0">
              <a:lnSpc>
                <a:spcPct val="115000"/>
              </a:lnSpc>
              <a:spcBef>
                <a:spcPts val="0"/>
              </a:spcBef>
              <a:spcAft>
                <a:spcPts val="0"/>
              </a:spcAft>
              <a:buNone/>
            </a:pPr>
            <a:endParaRPr lang="en-US" sz="2200" dirty="0" smtClean="0">
              <a:solidFill>
                <a:srgbClr val="0F2D69"/>
              </a:solidFill>
              <a:latin typeface="HSE Sans" panose="02000000000000000000" pitchFamily="50" charset="0"/>
            </a:endParaRPr>
          </a:p>
          <a:p>
            <a:pPr marL="0" lvl="0" indent="0" algn="l" rtl="0">
              <a:lnSpc>
                <a:spcPct val="115000"/>
              </a:lnSpc>
              <a:spcBef>
                <a:spcPts val="0"/>
              </a:spcBef>
              <a:spcAft>
                <a:spcPts val="0"/>
              </a:spcAft>
              <a:buNone/>
            </a:pPr>
            <a:r>
              <a:rPr lang="en-US" sz="2200" dirty="0" smtClean="0">
                <a:solidFill>
                  <a:srgbClr val="0F2D69"/>
                </a:solidFill>
                <a:latin typeface="HSE Sans" panose="02000000000000000000" pitchFamily="50" charset="0"/>
              </a:rPr>
              <a:t>No</a:t>
            </a:r>
            <a:r>
              <a:rPr lang="en-US" sz="2200" dirty="0">
                <a:solidFill>
                  <a:srgbClr val="0F2D69"/>
                </a:solidFill>
                <a:latin typeface="HSE Sans" panose="02000000000000000000" pitchFamily="50" charset="0"/>
              </a:rPr>
              <a:t>.</a:t>
            </a:r>
            <a:r>
              <a:rPr lang="en-US" sz="2200" dirty="0" smtClean="0">
                <a:solidFill>
                  <a:srgbClr val="0F2D69"/>
                </a:solidFill>
                <a:latin typeface="HSE Sans" panose="02000000000000000000" pitchFamily="50" charset="0"/>
              </a:rPr>
              <a:t> </a:t>
            </a:r>
            <a:r>
              <a:rPr lang="en-US" sz="2200" dirty="0">
                <a:solidFill>
                  <a:srgbClr val="0F2D69"/>
                </a:solidFill>
                <a:latin typeface="HSE Sans" panose="02000000000000000000" pitchFamily="50" charset="0"/>
              </a:rPr>
              <a:t>i</a:t>
            </a:r>
            <a:r>
              <a:rPr lang="en-US" sz="2200" dirty="0" smtClean="0">
                <a:solidFill>
                  <a:srgbClr val="0F2D69"/>
                </a:solidFill>
                <a:latin typeface="HSE Sans" panose="02000000000000000000" pitchFamily="50" charset="0"/>
              </a:rPr>
              <a:t>nstances</a:t>
            </a:r>
            <a:r>
              <a:rPr lang="en-US" sz="2200" dirty="0">
                <a:solidFill>
                  <a:srgbClr val="0F2D69"/>
                </a:solidFill>
                <a:latin typeface="HSE Sans" panose="02000000000000000000" pitchFamily="50" charset="0"/>
              </a:rPr>
              <a:t>: </a:t>
            </a:r>
            <a:r>
              <a:rPr lang="en-US" sz="2200" dirty="0" smtClean="0">
                <a:solidFill>
                  <a:srgbClr val="0F2D69"/>
                </a:solidFill>
                <a:latin typeface="HSE Sans" panose="02000000000000000000" pitchFamily="50" charset="0"/>
              </a:rPr>
              <a:t>699</a:t>
            </a:r>
            <a:endParaRPr lang="en-US" sz="2200" dirty="0">
              <a:solidFill>
                <a:srgbClr val="0F2D69"/>
              </a:solidFill>
              <a:latin typeface="HSE Sans" panose="02000000000000000000" pitchFamily="50" charset="0"/>
            </a:endParaRPr>
          </a:p>
        </p:txBody>
      </p:sp>
      <p:sp>
        <p:nvSpPr>
          <p:cNvPr id="8" name="TextBox 7"/>
          <p:cNvSpPr txBox="1"/>
          <p:nvPr/>
        </p:nvSpPr>
        <p:spPr>
          <a:xfrm>
            <a:off x="5807600" y="4508063"/>
            <a:ext cx="5692684" cy="845937"/>
          </a:xfrm>
          <a:prstGeom prst="rect">
            <a:avLst/>
          </a:prstGeom>
          <a:noFill/>
        </p:spPr>
        <p:txBody>
          <a:bodyPr wrap="square" rtlCol="0">
            <a:spAutoFit/>
          </a:bodyPr>
          <a:lstStyle/>
          <a:p>
            <a:pPr>
              <a:lnSpc>
                <a:spcPct val="114000"/>
              </a:lnSpc>
            </a:pPr>
            <a:r>
              <a:rPr lang="en-US" sz="2200" b="1" dirty="0">
                <a:solidFill>
                  <a:srgbClr val="0F2D69"/>
                </a:solidFill>
                <a:latin typeface="HSE Sans" panose="02000000000000000000" pitchFamily="50" charset="0"/>
              </a:rPr>
              <a:t>RA</a:t>
            </a:r>
            <a:r>
              <a:rPr lang="en-US" sz="2200" dirty="0">
                <a:solidFill>
                  <a:srgbClr val="0F2D69"/>
                </a:solidFill>
                <a:latin typeface="HSE Sans" panose="02000000000000000000" pitchFamily="50" charset="0"/>
              </a:rPr>
              <a:t>: Ratios of training to testing; </a:t>
            </a:r>
            <a:r>
              <a:rPr lang="en-US" sz="2200" b="1" dirty="0" smtClean="0">
                <a:solidFill>
                  <a:srgbClr val="0F2D69"/>
                </a:solidFill>
                <a:latin typeface="HSE Sans" panose="02000000000000000000" pitchFamily="50" charset="0"/>
              </a:rPr>
              <a:t>RE</a:t>
            </a:r>
            <a:r>
              <a:rPr lang="en-US" sz="2200" dirty="0">
                <a:solidFill>
                  <a:srgbClr val="0F2D69"/>
                </a:solidFill>
                <a:latin typeface="HSE Sans" panose="02000000000000000000" pitchFamily="50" charset="0"/>
              </a:rPr>
              <a:t>: Recall; </a:t>
            </a:r>
            <a:r>
              <a:rPr lang="en-US" sz="2200" b="1" dirty="0">
                <a:solidFill>
                  <a:srgbClr val="0F2D69"/>
                </a:solidFill>
                <a:latin typeface="HSE Sans" panose="02000000000000000000" pitchFamily="50" charset="0"/>
              </a:rPr>
              <a:t>PR</a:t>
            </a:r>
            <a:r>
              <a:rPr lang="en-US" sz="2200" dirty="0">
                <a:solidFill>
                  <a:srgbClr val="0F2D69"/>
                </a:solidFill>
                <a:latin typeface="HSE Sans" panose="02000000000000000000" pitchFamily="50" charset="0"/>
              </a:rPr>
              <a:t>: Precision; </a:t>
            </a:r>
            <a:r>
              <a:rPr lang="en-US" sz="2200" b="1" dirty="0" smtClean="0">
                <a:solidFill>
                  <a:srgbClr val="0F2D69"/>
                </a:solidFill>
                <a:latin typeface="HSE Sans" panose="02000000000000000000" pitchFamily="50" charset="0"/>
              </a:rPr>
              <a:t>AU</a:t>
            </a:r>
            <a:r>
              <a:rPr lang="en-US" sz="2200" dirty="0">
                <a:solidFill>
                  <a:srgbClr val="0F2D69"/>
                </a:solidFill>
                <a:latin typeface="HSE Sans" panose="02000000000000000000" pitchFamily="50" charset="0"/>
              </a:rPr>
              <a:t>: AUC of ROC </a:t>
            </a:r>
            <a:r>
              <a:rPr lang="en-US" sz="2200" dirty="0" smtClean="0">
                <a:solidFill>
                  <a:srgbClr val="0F2D69"/>
                </a:solidFill>
                <a:latin typeface="HSE Sans" panose="02000000000000000000" pitchFamily="50" charset="0"/>
              </a:rPr>
              <a:t>Curve.</a:t>
            </a:r>
            <a:endParaRPr lang="en-US" sz="2200" dirty="0">
              <a:solidFill>
                <a:srgbClr val="0F2D69"/>
              </a:solidFill>
              <a:latin typeface="HSE Sans" panose="02000000000000000000" pitchFamily="50"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1" name="Google Shape;221;p28"/>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rgbClr val="0F2D69"/>
              </a:buClr>
              <a:buSzPts val="4400"/>
              <a:buFont typeface="Arial"/>
              <a:buNone/>
            </a:pPr>
            <a:r>
              <a:rPr lang="en-US" dirty="0"/>
              <a:t>Performance on CMC dataset</a:t>
            </a:r>
            <a:endParaRPr dirty="0"/>
          </a:p>
        </p:txBody>
      </p:sp>
      <p:sp>
        <p:nvSpPr>
          <p:cNvPr id="220" name="Google Shape;220;p28"/>
          <p:cNvSpPr txBox="1">
            <a:spLocks noGrp="1"/>
          </p:cNvSpPr>
          <p:nvPr>
            <p:ph type="sldNum" idx="12"/>
          </p:nvPr>
        </p:nvSpPr>
        <p:spPr>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16</a:t>
            </a:fld>
            <a:r>
              <a:rPr lang="en-US" dirty="0" smtClean="0"/>
              <a:t>/</a:t>
            </a:r>
            <a:r>
              <a:rPr lang="en-US" dirty="0"/>
              <a:t>19</a:t>
            </a:r>
            <a:endParaRPr dirty="0"/>
          </a:p>
        </p:txBody>
      </p:sp>
      <p:sp>
        <p:nvSpPr>
          <p:cNvPr id="222" name="Google Shape;222;p28"/>
          <p:cNvSpPr txBox="1"/>
          <p:nvPr/>
        </p:nvSpPr>
        <p:spPr>
          <a:xfrm>
            <a:off x="5807600" y="2207450"/>
            <a:ext cx="4497688" cy="1352648"/>
          </a:xfrm>
          <a:prstGeom prst="rect">
            <a:avLst/>
          </a:prstGeom>
          <a:noFill/>
          <a:ln>
            <a:noFill/>
          </a:ln>
        </p:spPr>
        <p:txBody>
          <a:bodyPr spcFirstLastPara="1" wrap="square" lIns="91425" tIns="91425" rIns="91425" bIns="91425" anchor="t" anchorCtr="0">
            <a:spAutoFit/>
          </a:bodyPr>
          <a:lstStyle/>
          <a:p>
            <a:pPr lvl="0">
              <a:lnSpc>
                <a:spcPct val="115000"/>
              </a:lnSpc>
            </a:pPr>
            <a:r>
              <a:rPr lang="en-US" sz="2200" dirty="0">
                <a:solidFill>
                  <a:srgbClr val="0F2D69"/>
                </a:solidFill>
                <a:latin typeface="HSE Sans" panose="02000000000000000000" pitchFamily="50" charset="0"/>
              </a:rPr>
              <a:t>No. features: 9 + 1 target class label</a:t>
            </a:r>
          </a:p>
          <a:p>
            <a:pPr lvl="0">
              <a:lnSpc>
                <a:spcPct val="115000"/>
              </a:lnSpc>
            </a:pPr>
            <a:endParaRPr lang="en-US" sz="2200" dirty="0">
              <a:solidFill>
                <a:srgbClr val="0F2D69"/>
              </a:solidFill>
              <a:latin typeface="HSE Sans" panose="02000000000000000000" pitchFamily="50" charset="0"/>
            </a:endParaRPr>
          </a:p>
          <a:p>
            <a:pPr lvl="0">
              <a:lnSpc>
                <a:spcPct val="115000"/>
              </a:lnSpc>
            </a:pPr>
            <a:r>
              <a:rPr lang="en-US" sz="2200" dirty="0">
                <a:solidFill>
                  <a:srgbClr val="0F2D69"/>
                </a:solidFill>
                <a:latin typeface="HSE Sans" panose="02000000000000000000" pitchFamily="50" charset="0"/>
              </a:rPr>
              <a:t>No. instances: 1473</a:t>
            </a:r>
            <a:endParaRPr sz="2200" dirty="0">
              <a:solidFill>
                <a:srgbClr val="0F2D69"/>
              </a:solidFill>
              <a:latin typeface="HSE Sans" panose="02000000000000000000" pitchFamily="50" charset="0"/>
            </a:endParaRPr>
          </a:p>
        </p:txBody>
      </p:sp>
      <p:pic>
        <p:nvPicPr>
          <p:cNvPr id="223" name="Google Shape;223;p28"/>
          <p:cNvPicPr preferRelativeResize="0"/>
          <p:nvPr/>
        </p:nvPicPr>
        <p:blipFill rotWithShape="1">
          <a:blip r:embed="rId3">
            <a:alphaModFix/>
          </a:blip>
          <a:srcRect l="437" t="1663" r="70001" b="3251"/>
          <a:stretch/>
        </p:blipFill>
        <p:spPr>
          <a:xfrm>
            <a:off x="1692363" y="2271050"/>
            <a:ext cx="3244948" cy="3082950"/>
          </a:xfrm>
          <a:prstGeom prst="rect">
            <a:avLst/>
          </a:prstGeom>
          <a:noFill/>
          <a:ln>
            <a:noFill/>
          </a:ln>
        </p:spPr>
      </p:pic>
      <p:sp>
        <p:nvSpPr>
          <p:cNvPr id="7" name="TextBox 6"/>
          <p:cNvSpPr txBox="1"/>
          <p:nvPr/>
        </p:nvSpPr>
        <p:spPr>
          <a:xfrm>
            <a:off x="5807600" y="4508063"/>
            <a:ext cx="5692684" cy="845937"/>
          </a:xfrm>
          <a:prstGeom prst="rect">
            <a:avLst/>
          </a:prstGeom>
          <a:noFill/>
        </p:spPr>
        <p:txBody>
          <a:bodyPr wrap="square" rtlCol="0">
            <a:spAutoFit/>
          </a:bodyPr>
          <a:lstStyle/>
          <a:p>
            <a:pPr>
              <a:lnSpc>
                <a:spcPct val="114000"/>
              </a:lnSpc>
            </a:pPr>
            <a:r>
              <a:rPr lang="en-US" sz="2200" b="1" dirty="0">
                <a:solidFill>
                  <a:srgbClr val="0F2D69"/>
                </a:solidFill>
                <a:latin typeface="HSE Sans" panose="02000000000000000000" pitchFamily="50" charset="0"/>
              </a:rPr>
              <a:t>RA</a:t>
            </a:r>
            <a:r>
              <a:rPr lang="en-US" sz="2200" dirty="0">
                <a:solidFill>
                  <a:srgbClr val="0F2D69"/>
                </a:solidFill>
                <a:latin typeface="HSE Sans" panose="02000000000000000000" pitchFamily="50" charset="0"/>
              </a:rPr>
              <a:t>: Ratios of training to testing; </a:t>
            </a:r>
            <a:r>
              <a:rPr lang="en-US" sz="2200" b="1" dirty="0" smtClean="0">
                <a:solidFill>
                  <a:srgbClr val="0F2D69"/>
                </a:solidFill>
                <a:latin typeface="HSE Sans" panose="02000000000000000000" pitchFamily="50" charset="0"/>
              </a:rPr>
              <a:t>RE</a:t>
            </a:r>
            <a:r>
              <a:rPr lang="en-US" sz="2200" dirty="0">
                <a:solidFill>
                  <a:srgbClr val="0F2D69"/>
                </a:solidFill>
                <a:latin typeface="HSE Sans" panose="02000000000000000000" pitchFamily="50" charset="0"/>
              </a:rPr>
              <a:t>: Recall; </a:t>
            </a:r>
            <a:r>
              <a:rPr lang="en-US" sz="2200" b="1" dirty="0">
                <a:solidFill>
                  <a:srgbClr val="0F2D69"/>
                </a:solidFill>
                <a:latin typeface="HSE Sans" panose="02000000000000000000" pitchFamily="50" charset="0"/>
              </a:rPr>
              <a:t>PR</a:t>
            </a:r>
            <a:r>
              <a:rPr lang="en-US" sz="2200" dirty="0">
                <a:solidFill>
                  <a:srgbClr val="0F2D69"/>
                </a:solidFill>
                <a:latin typeface="HSE Sans" panose="02000000000000000000" pitchFamily="50" charset="0"/>
              </a:rPr>
              <a:t>: Precision; </a:t>
            </a:r>
            <a:r>
              <a:rPr lang="en-US" sz="2200" b="1" dirty="0" smtClean="0">
                <a:solidFill>
                  <a:srgbClr val="0F2D69"/>
                </a:solidFill>
                <a:latin typeface="HSE Sans" panose="02000000000000000000" pitchFamily="50" charset="0"/>
              </a:rPr>
              <a:t>AU</a:t>
            </a:r>
            <a:r>
              <a:rPr lang="en-US" sz="2200" dirty="0">
                <a:solidFill>
                  <a:srgbClr val="0F2D69"/>
                </a:solidFill>
                <a:latin typeface="HSE Sans" panose="02000000000000000000" pitchFamily="50" charset="0"/>
              </a:rPr>
              <a:t>: AUC of ROC </a:t>
            </a:r>
            <a:r>
              <a:rPr lang="en-US" sz="2200" dirty="0" smtClean="0">
                <a:solidFill>
                  <a:srgbClr val="0F2D69"/>
                </a:solidFill>
                <a:latin typeface="HSE Sans" panose="02000000000000000000" pitchFamily="50" charset="0"/>
              </a:rPr>
              <a:t>Curve.</a:t>
            </a:r>
            <a:endParaRPr lang="en-US" sz="2200" dirty="0">
              <a:solidFill>
                <a:srgbClr val="0F2D69"/>
              </a:solidFill>
              <a:latin typeface="HSE Sans" panose="02000000000000000000" pitchFamily="50"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txBox="1">
            <a:spLocks noGrp="1"/>
          </p:cNvSpPr>
          <p:nvPr>
            <p:ph type="title"/>
          </p:nvPr>
        </p:nvSpPr>
        <p:spPr>
          <a:xfrm>
            <a:off x="986970" y="225765"/>
            <a:ext cx="10159093" cy="1325563"/>
          </a:xfrm>
          <a:prstGeom prst="rect">
            <a:avLst/>
          </a:prstGeom>
          <a:noFill/>
          <a:ln>
            <a:noFill/>
          </a:ln>
        </p:spPr>
        <p:txBody>
          <a:bodyPr spcFirstLastPara="1" wrap="square" lIns="91425" tIns="45700" rIns="91425" bIns="45700" anchor="ctr" anchorCtr="0">
            <a:normAutofit/>
          </a:bodyPr>
          <a:lstStyle/>
          <a:p>
            <a:pPr marL="0" lvl="0" indent="0" rtl="0">
              <a:lnSpc>
                <a:spcPct val="90000"/>
              </a:lnSpc>
              <a:spcBef>
                <a:spcPts val="0"/>
              </a:spcBef>
              <a:spcAft>
                <a:spcPts val="0"/>
              </a:spcAft>
              <a:buClr>
                <a:srgbClr val="0F2D69"/>
              </a:buClr>
              <a:buSzPts val="4400"/>
              <a:buFont typeface="Arial"/>
              <a:buNone/>
            </a:pPr>
            <a:r>
              <a:rPr lang="en-US" dirty="0"/>
              <a:t>Results</a:t>
            </a:r>
            <a:endParaRPr dirty="0"/>
          </a:p>
        </p:txBody>
      </p:sp>
      <p:sp>
        <p:nvSpPr>
          <p:cNvPr id="229" name="Google Shape;229;p29"/>
          <p:cNvSpPr txBox="1">
            <a:spLocks noGrp="1"/>
          </p:cNvSpPr>
          <p:nvPr>
            <p:ph type="body" idx="1"/>
          </p:nvPr>
        </p:nvSpPr>
        <p:spPr>
          <a:xfrm>
            <a:off x="986932" y="1778017"/>
            <a:ext cx="10159200" cy="4351200"/>
          </a:xfrm>
          <a:prstGeom prst="rect">
            <a:avLst/>
          </a:prstGeom>
          <a:noFill/>
          <a:ln>
            <a:noFill/>
          </a:ln>
        </p:spPr>
        <p:txBody>
          <a:bodyPr spcFirstLastPara="1" wrap="square" lIns="91425" tIns="45700" rIns="91425" bIns="45700" anchor="t" anchorCtr="0">
            <a:normAutofit/>
          </a:bodyPr>
          <a:lstStyle/>
          <a:p>
            <a:pPr marL="393700">
              <a:lnSpc>
                <a:spcPct val="115000"/>
              </a:lnSpc>
              <a:spcBef>
                <a:spcPts val="1200"/>
              </a:spcBef>
              <a:buSzPts val="2800"/>
            </a:pPr>
            <a:r>
              <a:rPr lang="en-US" sz="2400" dirty="0" smtClean="0">
                <a:solidFill>
                  <a:srgbClr val="0F2D69"/>
                </a:solidFill>
              </a:rPr>
              <a:t>The </a:t>
            </a:r>
            <a:r>
              <a:rPr lang="en-US" sz="2400" dirty="0">
                <a:solidFill>
                  <a:srgbClr val="0F2D69"/>
                </a:solidFill>
              </a:rPr>
              <a:t>TC method performed well on the Breast Cancer Wisconsin (BCWO) dataset, handling faulty labels and imbalanced data </a:t>
            </a:r>
            <a:r>
              <a:rPr lang="en-US" sz="2400" b="1" dirty="0">
                <a:solidFill>
                  <a:srgbClr val="0F2D69"/>
                </a:solidFill>
              </a:rPr>
              <a:t>effectively</a:t>
            </a:r>
            <a:r>
              <a:rPr lang="en-US" sz="2400" dirty="0" smtClean="0">
                <a:solidFill>
                  <a:srgbClr val="0F2D69"/>
                </a:solidFill>
              </a:rPr>
              <a:t>.</a:t>
            </a:r>
          </a:p>
          <a:p>
            <a:pPr marL="50800" lvl="0" indent="0" algn="l" rtl="0">
              <a:lnSpc>
                <a:spcPct val="115000"/>
              </a:lnSpc>
              <a:spcBef>
                <a:spcPts val="1200"/>
              </a:spcBef>
              <a:spcAft>
                <a:spcPts val="0"/>
              </a:spcAft>
              <a:buClr>
                <a:srgbClr val="0F2D69"/>
              </a:buClr>
              <a:buSzPts val="2800"/>
              <a:buNone/>
            </a:pPr>
            <a:endParaRPr sz="2400" dirty="0">
              <a:solidFill>
                <a:srgbClr val="0F2D69"/>
              </a:solidFill>
            </a:endParaRPr>
          </a:p>
          <a:p>
            <a:pPr marL="393700">
              <a:lnSpc>
                <a:spcPct val="115000"/>
              </a:lnSpc>
              <a:spcBef>
                <a:spcPts val="0"/>
              </a:spcBef>
              <a:buSzPts val="2800"/>
            </a:pPr>
            <a:r>
              <a:rPr lang="en-US" sz="2400" dirty="0">
                <a:solidFill>
                  <a:srgbClr val="0F2D69"/>
                </a:solidFill>
              </a:rPr>
              <a:t>On the Contraceptive Method Choice (CMC) dataset, results </a:t>
            </a:r>
            <a:r>
              <a:rPr lang="en-US" sz="2400" b="1" dirty="0">
                <a:solidFill>
                  <a:srgbClr val="0F2D69"/>
                </a:solidFill>
              </a:rPr>
              <a:t>improved</a:t>
            </a:r>
            <a:r>
              <a:rPr lang="en-US" sz="2400" dirty="0">
                <a:solidFill>
                  <a:srgbClr val="0F2D69"/>
                </a:solidFill>
              </a:rPr>
              <a:t> with larger </a:t>
            </a:r>
            <a:r>
              <a:rPr lang="en-US" sz="2400" dirty="0" smtClean="0">
                <a:solidFill>
                  <a:srgbClr val="0F2D69"/>
                </a:solidFill>
              </a:rPr>
              <a:t>training to testing ratios, </a:t>
            </a:r>
            <a:r>
              <a:rPr lang="en-US" sz="2400" dirty="0">
                <a:solidFill>
                  <a:srgbClr val="0F2D69"/>
                </a:solidFill>
              </a:rPr>
              <a:t>but the inherent inconsistency in the data remained a </a:t>
            </a:r>
            <a:r>
              <a:rPr lang="en-US" sz="2400" b="1" dirty="0">
                <a:solidFill>
                  <a:srgbClr val="0F2D69"/>
                </a:solidFill>
              </a:rPr>
              <a:t>challenge</a:t>
            </a:r>
            <a:r>
              <a:rPr lang="en-US" sz="2400" dirty="0">
                <a:solidFill>
                  <a:srgbClr val="0F2D69"/>
                </a:solidFill>
              </a:rPr>
              <a:t>.</a:t>
            </a:r>
            <a:endParaRPr sz="2400" dirty="0">
              <a:solidFill>
                <a:srgbClr val="0F2D69"/>
              </a:solidFill>
            </a:endParaRPr>
          </a:p>
          <a:p>
            <a:pPr marL="228600" lvl="0" indent="-50800" algn="l" rtl="0">
              <a:lnSpc>
                <a:spcPct val="90000"/>
              </a:lnSpc>
              <a:spcBef>
                <a:spcPts val="1200"/>
              </a:spcBef>
              <a:spcAft>
                <a:spcPts val="0"/>
              </a:spcAft>
              <a:buClr>
                <a:srgbClr val="0F2D69"/>
              </a:buClr>
              <a:buSzPts val="2800"/>
              <a:buNone/>
            </a:pPr>
            <a:endParaRPr dirty="0"/>
          </a:p>
        </p:txBody>
      </p:sp>
      <p:sp>
        <p:nvSpPr>
          <p:cNvPr id="230" name="Google Shape;230;p29"/>
          <p:cNvSpPr txBox="1">
            <a:spLocks noGrp="1"/>
          </p:cNvSpPr>
          <p:nvPr>
            <p:ph type="sldNum" idx="12"/>
          </p:nvPr>
        </p:nvSpPr>
        <p:spPr>
          <a:xfrm>
            <a:off x="9869713" y="6129224"/>
            <a:ext cx="1276349" cy="365125"/>
          </a:xfrm>
          <a:prstGeom prst="rect">
            <a:avLst/>
          </a:prstGeom>
          <a:noFill/>
          <a:ln>
            <a:noFill/>
          </a:ln>
        </p:spPr>
        <p:txBody>
          <a:bodyPr spcFirstLastPara="1" wrap="square" lIns="91425" tIns="45700" rIns="91425" bIns="45700" anchor="ctr" anchorCtr="0">
            <a:noAutofit/>
          </a:bodyPr>
          <a:lstStyle/>
          <a:p>
            <a:pPr lvl="0"/>
            <a:fld id="{00000000-1234-1234-1234-123412341234}" type="slidenum">
              <a:rPr lang="en-US" smtClean="0"/>
              <a:pPr lvl="0"/>
              <a:t>17</a:t>
            </a:fld>
            <a:r>
              <a:rPr lang="en-US" dirty="0" smtClean="0"/>
              <a:t>/</a:t>
            </a:r>
            <a:r>
              <a:rPr lang="en-US" dirty="0"/>
              <a:t>19</a:t>
            </a:r>
            <a:endParaRPr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0"/>
          <p:cNvSpPr txBox="1">
            <a:spLocks noGrp="1"/>
          </p:cNvSpPr>
          <p:nvPr>
            <p:ph type="title"/>
          </p:nvPr>
        </p:nvSpPr>
        <p:spPr>
          <a:xfrm>
            <a:off x="986970" y="225765"/>
            <a:ext cx="10159200" cy="1325700"/>
          </a:xfrm>
          <a:prstGeom prst="rect">
            <a:avLst/>
          </a:prstGeom>
          <a:noFill/>
          <a:ln>
            <a:noFill/>
          </a:ln>
        </p:spPr>
        <p:txBody>
          <a:bodyPr spcFirstLastPara="1" wrap="square" lIns="91425" tIns="45700" rIns="91425" bIns="45700" anchor="ctr" anchorCtr="0">
            <a:normAutofit/>
          </a:bodyPr>
          <a:lstStyle/>
          <a:p>
            <a:pPr marL="0" lvl="0" indent="0" rtl="0">
              <a:lnSpc>
                <a:spcPct val="90000"/>
              </a:lnSpc>
              <a:spcBef>
                <a:spcPts val="0"/>
              </a:spcBef>
              <a:spcAft>
                <a:spcPts val="0"/>
              </a:spcAft>
              <a:buClr>
                <a:srgbClr val="0F2D69"/>
              </a:buClr>
              <a:buSzPts val="4400"/>
              <a:buFont typeface="Arial"/>
              <a:buNone/>
            </a:pPr>
            <a:r>
              <a:rPr lang="en-US" dirty="0"/>
              <a:t>Conclusion</a:t>
            </a:r>
            <a:endParaRPr dirty="0"/>
          </a:p>
        </p:txBody>
      </p:sp>
      <p:sp>
        <p:nvSpPr>
          <p:cNvPr id="236" name="Google Shape;236;p30"/>
          <p:cNvSpPr txBox="1">
            <a:spLocks noGrp="1"/>
          </p:cNvSpPr>
          <p:nvPr>
            <p:ph type="body" idx="1"/>
          </p:nvPr>
        </p:nvSpPr>
        <p:spPr>
          <a:xfrm>
            <a:off x="986970" y="1702367"/>
            <a:ext cx="10159200" cy="4351200"/>
          </a:xfrm>
          <a:prstGeom prst="rect">
            <a:avLst/>
          </a:prstGeom>
          <a:noFill/>
          <a:ln>
            <a:noFill/>
          </a:ln>
        </p:spPr>
        <p:txBody>
          <a:bodyPr spcFirstLastPara="1" wrap="square" lIns="91425" tIns="45700" rIns="91425" bIns="45700" anchor="t" anchorCtr="0">
            <a:normAutofit/>
          </a:bodyPr>
          <a:lstStyle/>
          <a:p>
            <a:pPr marL="0" lvl="0" indent="0" algn="just" rtl="0">
              <a:lnSpc>
                <a:spcPct val="115000"/>
              </a:lnSpc>
              <a:spcBef>
                <a:spcPts val="0"/>
              </a:spcBef>
              <a:spcAft>
                <a:spcPts val="0"/>
              </a:spcAft>
              <a:buNone/>
            </a:pPr>
            <a:endParaRPr lang="en-US" sz="2400" dirty="0" smtClean="0">
              <a:solidFill>
                <a:srgbClr val="0F2D69"/>
              </a:solidFill>
            </a:endParaRPr>
          </a:p>
          <a:p>
            <a:pPr marL="0" lvl="0" indent="0" algn="just" rtl="0">
              <a:lnSpc>
                <a:spcPct val="115000"/>
              </a:lnSpc>
              <a:spcBef>
                <a:spcPts val="0"/>
              </a:spcBef>
              <a:spcAft>
                <a:spcPts val="0"/>
              </a:spcAft>
              <a:buNone/>
            </a:pPr>
            <a:endParaRPr lang="en-US" sz="2400" dirty="0" smtClean="0">
              <a:solidFill>
                <a:srgbClr val="0F2D69"/>
              </a:solidFill>
            </a:endParaRPr>
          </a:p>
          <a:p>
            <a:pPr marL="0" lvl="0" indent="0" algn="just" rtl="0">
              <a:lnSpc>
                <a:spcPct val="115000"/>
              </a:lnSpc>
              <a:spcBef>
                <a:spcPts val="0"/>
              </a:spcBef>
              <a:spcAft>
                <a:spcPts val="0"/>
              </a:spcAft>
              <a:buNone/>
            </a:pPr>
            <a:r>
              <a:rPr lang="en-US" sz="2400" dirty="0" smtClean="0">
                <a:solidFill>
                  <a:srgbClr val="0F2D69"/>
                </a:solidFill>
              </a:rPr>
              <a:t>The Transparent Classification </a:t>
            </a:r>
            <a:r>
              <a:rPr lang="en-US" sz="2400" dirty="0">
                <a:solidFill>
                  <a:srgbClr val="0F2D69"/>
                </a:solidFill>
              </a:rPr>
              <a:t>method shows promise in both machine learning and data analysis, particularly in </a:t>
            </a:r>
            <a:r>
              <a:rPr lang="en-US" sz="2400" b="1" dirty="0">
                <a:solidFill>
                  <a:srgbClr val="0F2D69"/>
                </a:solidFill>
              </a:rPr>
              <a:t>uncovering patterns</a:t>
            </a:r>
            <a:r>
              <a:rPr lang="en-US" sz="2400" dirty="0">
                <a:solidFill>
                  <a:srgbClr val="0F2D69"/>
                </a:solidFill>
              </a:rPr>
              <a:t> in complex datasets and </a:t>
            </a:r>
            <a:r>
              <a:rPr lang="en-US" sz="2400" b="1" dirty="0">
                <a:solidFill>
                  <a:srgbClr val="0F2D69"/>
                </a:solidFill>
              </a:rPr>
              <a:t>detecting labeling errors</a:t>
            </a:r>
            <a:r>
              <a:rPr lang="en-US" sz="2400" dirty="0">
                <a:solidFill>
                  <a:srgbClr val="0F2D69"/>
                </a:solidFill>
              </a:rPr>
              <a:t>.</a:t>
            </a:r>
            <a:endParaRPr sz="2400" dirty="0">
              <a:solidFill>
                <a:srgbClr val="0F2D69"/>
              </a:solidFill>
            </a:endParaRPr>
          </a:p>
          <a:p>
            <a:pPr marL="228600" lvl="0" indent="-50800" algn="l" rtl="0">
              <a:lnSpc>
                <a:spcPct val="90000"/>
              </a:lnSpc>
              <a:spcBef>
                <a:spcPts val="0"/>
              </a:spcBef>
              <a:spcAft>
                <a:spcPts val="0"/>
              </a:spcAft>
              <a:buClr>
                <a:srgbClr val="0F2D69"/>
              </a:buClr>
              <a:buSzPts val="2800"/>
              <a:buNone/>
            </a:pPr>
            <a:endParaRPr dirty="0"/>
          </a:p>
        </p:txBody>
      </p:sp>
      <p:sp>
        <p:nvSpPr>
          <p:cNvPr id="237" name="Google Shape;237;p30"/>
          <p:cNvSpPr txBox="1">
            <a:spLocks noGrp="1"/>
          </p:cNvSpPr>
          <p:nvPr>
            <p:ph type="sldNum" idx="12"/>
          </p:nvPr>
        </p:nvSpPr>
        <p:spPr>
          <a:xfrm>
            <a:off x="9869713" y="6129224"/>
            <a:ext cx="1276200" cy="365100"/>
          </a:xfrm>
          <a:prstGeom prst="rect">
            <a:avLst/>
          </a:prstGeom>
          <a:noFill/>
          <a:ln>
            <a:noFill/>
          </a:ln>
        </p:spPr>
        <p:txBody>
          <a:bodyPr spcFirstLastPara="1" wrap="square" lIns="91425" tIns="45700" rIns="91425" bIns="45700" anchor="ctr" anchorCtr="0">
            <a:noAutofit/>
          </a:bodyPr>
          <a:lstStyle/>
          <a:p>
            <a:pPr lvl="0"/>
            <a:fld id="{00000000-1234-1234-1234-123412341234}" type="slidenum">
              <a:rPr lang="en-US" smtClean="0"/>
              <a:pPr lvl="0"/>
              <a:t>18</a:t>
            </a:fld>
            <a:r>
              <a:rPr lang="en-US" dirty="0" smtClean="0"/>
              <a:t>/</a:t>
            </a:r>
            <a:r>
              <a:rPr lang="en-US" dirty="0"/>
              <a:t>19</a:t>
            </a:r>
            <a:endParaRPr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1"/>
          <p:cNvSpPr txBox="1">
            <a:spLocks noGrp="1"/>
          </p:cNvSpPr>
          <p:nvPr>
            <p:ph type="title"/>
          </p:nvPr>
        </p:nvSpPr>
        <p:spPr>
          <a:xfrm>
            <a:off x="987020" y="225765"/>
            <a:ext cx="101592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F2D69"/>
              </a:buClr>
              <a:buSzPts val="4400"/>
              <a:buFont typeface="Arial"/>
              <a:buNone/>
            </a:pPr>
            <a:r>
              <a:rPr lang="en-US"/>
              <a:t>References</a:t>
            </a:r>
            <a:endParaRPr/>
          </a:p>
        </p:txBody>
      </p:sp>
      <p:sp>
        <p:nvSpPr>
          <p:cNvPr id="243" name="Google Shape;243;p31"/>
          <p:cNvSpPr txBox="1">
            <a:spLocks noGrp="1"/>
          </p:cNvSpPr>
          <p:nvPr>
            <p:ph type="body" idx="1"/>
          </p:nvPr>
        </p:nvSpPr>
        <p:spPr>
          <a:xfrm>
            <a:off x="987025" y="1551471"/>
            <a:ext cx="10159200" cy="1935600"/>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0F2D69"/>
              </a:buClr>
              <a:buSzPts val="1800"/>
              <a:buChar char="•"/>
            </a:pPr>
            <a:r>
              <a:rPr lang="en-US" sz="1800" i="0" dirty="0" err="1">
                <a:sym typeface="Arial"/>
              </a:rPr>
              <a:t>Pai</a:t>
            </a:r>
            <a:r>
              <a:rPr lang="en-US" sz="1800" i="0" dirty="0">
                <a:sym typeface="Arial"/>
              </a:rPr>
              <a:t>, HT., Hsu, CC. Explainable analytics: understanding causes, correcting errors, and achieving increasingly perfect accuracy from the nature of distinguishable patterns. </a:t>
            </a:r>
            <a:r>
              <a:rPr lang="en-US" sz="1800" i="1" dirty="0" err="1">
                <a:sym typeface="Arial"/>
              </a:rPr>
              <a:t>Sci</a:t>
            </a:r>
            <a:r>
              <a:rPr lang="en-US" sz="1800" i="1" dirty="0">
                <a:sym typeface="Arial"/>
              </a:rPr>
              <a:t> Rep</a:t>
            </a:r>
            <a:r>
              <a:rPr lang="en-US" sz="1800" i="0" dirty="0">
                <a:sym typeface="Arial"/>
              </a:rPr>
              <a:t> 12, 18368 (2022). https://doi.org/10.1038/s41598-022-19650-2</a:t>
            </a:r>
            <a:endParaRPr sz="1800" dirty="0"/>
          </a:p>
          <a:p>
            <a:pPr marL="228600" lvl="0" indent="-228600" algn="l" rtl="0">
              <a:lnSpc>
                <a:spcPct val="90000"/>
              </a:lnSpc>
              <a:spcBef>
                <a:spcPts val="1000"/>
              </a:spcBef>
              <a:spcAft>
                <a:spcPts val="0"/>
              </a:spcAft>
              <a:buClr>
                <a:srgbClr val="0F2D69"/>
              </a:buClr>
              <a:buSzPts val="1800"/>
              <a:buChar char="•"/>
            </a:pPr>
            <a:r>
              <a:rPr lang="en-US" sz="1800" dirty="0">
                <a:sym typeface="Arial"/>
              </a:rPr>
              <a:t>Gabriela </a:t>
            </a:r>
            <a:r>
              <a:rPr lang="en-US" sz="1800" dirty="0" err="1">
                <a:sym typeface="Arial"/>
              </a:rPr>
              <a:t>Alexe</a:t>
            </a:r>
            <a:r>
              <a:rPr lang="en-US" sz="1800" dirty="0">
                <a:sym typeface="Arial"/>
              </a:rPr>
              <a:t>, Peter L. Hammer. Spanned patterns for the logical analysis of data. </a:t>
            </a:r>
            <a:r>
              <a:rPr lang="en-US" sz="1800" i="1" dirty="0">
                <a:sym typeface="Arial"/>
              </a:rPr>
              <a:t>Discrete Applied Mathematics</a:t>
            </a:r>
            <a:r>
              <a:rPr lang="en-US" sz="1800" dirty="0">
                <a:sym typeface="Arial"/>
              </a:rPr>
              <a:t>, Volume 154, Issue 7, 2006, pp. 1039-1049, ISSN 0166-218X, https://doi.org/10.1016/j.dam.2005.03.031</a:t>
            </a:r>
            <a:endParaRPr sz="1800" dirty="0"/>
          </a:p>
        </p:txBody>
      </p:sp>
      <p:sp>
        <p:nvSpPr>
          <p:cNvPr id="244" name="Google Shape;244;p31"/>
          <p:cNvSpPr txBox="1">
            <a:spLocks noGrp="1"/>
          </p:cNvSpPr>
          <p:nvPr>
            <p:ph type="sldNum" idx="12"/>
          </p:nvPr>
        </p:nvSpPr>
        <p:spPr>
          <a:xfrm>
            <a:off x="9869713" y="6129224"/>
            <a:ext cx="1276349" cy="365125"/>
          </a:xfrm>
          <a:prstGeom prst="rect">
            <a:avLst/>
          </a:prstGeom>
          <a:noFill/>
          <a:ln>
            <a:noFill/>
          </a:ln>
        </p:spPr>
        <p:txBody>
          <a:bodyPr spcFirstLastPara="1" wrap="square" lIns="91425" tIns="45700" rIns="91425" bIns="45700" anchor="ctr" anchorCtr="0">
            <a:noAutofit/>
          </a:bodyPr>
          <a:lstStyle/>
          <a:p>
            <a:pPr lvl="0"/>
            <a:fld id="{00000000-1234-1234-1234-123412341234}" type="slidenum">
              <a:rPr lang="en-US" smtClean="0"/>
              <a:pPr lvl="0"/>
              <a:t>19</a:t>
            </a:fld>
            <a:r>
              <a:rPr lang="en-US" dirty="0" smtClean="0"/>
              <a:t>/</a:t>
            </a:r>
            <a:r>
              <a:rPr lang="en-US" dirty="0"/>
              <a:t>19</a:t>
            </a:r>
            <a:endParaRPr dirty="0"/>
          </a:p>
        </p:txBody>
      </p:sp>
      <p:sp>
        <p:nvSpPr>
          <p:cNvPr id="245" name="Google Shape;245;p31"/>
          <p:cNvSpPr txBox="1">
            <a:spLocks noGrp="1"/>
          </p:cNvSpPr>
          <p:nvPr>
            <p:ph type="title"/>
          </p:nvPr>
        </p:nvSpPr>
        <p:spPr>
          <a:xfrm>
            <a:off x="1126145" y="3308690"/>
            <a:ext cx="101592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F2D69"/>
              </a:buClr>
              <a:buSzPts val="4400"/>
              <a:buFont typeface="Arial"/>
              <a:buNone/>
            </a:pPr>
            <a:r>
              <a:rPr lang="en-US" dirty="0" smtClean="0"/>
              <a:t>Thanks!</a:t>
            </a:r>
            <a:endParaRPr dirty="0"/>
          </a:p>
        </p:txBody>
      </p:sp>
      <p:pic>
        <p:nvPicPr>
          <p:cNvPr id="246" name="Google Shape;246;p31"/>
          <p:cNvPicPr preferRelativeResize="0"/>
          <p:nvPr/>
        </p:nvPicPr>
        <p:blipFill>
          <a:blip r:embed="rId3">
            <a:alphaModFix/>
          </a:blip>
          <a:stretch>
            <a:fillRect/>
          </a:stretch>
        </p:blipFill>
        <p:spPr>
          <a:xfrm>
            <a:off x="370630" y="4653440"/>
            <a:ext cx="2607173" cy="1918810"/>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986970" y="225765"/>
            <a:ext cx="10159093"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F2D69"/>
              </a:buClr>
              <a:buSzPts val="4400"/>
              <a:buFont typeface="Arial"/>
              <a:buNone/>
            </a:pPr>
            <a:r>
              <a:rPr lang="en-US" dirty="0"/>
              <a:t>Outline</a:t>
            </a:r>
            <a:endParaRPr dirty="0"/>
          </a:p>
        </p:txBody>
      </p:sp>
      <p:sp>
        <p:nvSpPr>
          <p:cNvPr id="100" name="Google Shape;100;p14"/>
          <p:cNvSpPr txBox="1">
            <a:spLocks noGrp="1"/>
          </p:cNvSpPr>
          <p:nvPr>
            <p:ph type="body" idx="1"/>
          </p:nvPr>
        </p:nvSpPr>
        <p:spPr>
          <a:xfrm>
            <a:off x="986970" y="1702367"/>
            <a:ext cx="10159092" cy="4351338"/>
          </a:xfrm>
          <a:prstGeom prst="rect">
            <a:avLst/>
          </a:prstGeom>
          <a:noFill/>
          <a:ln>
            <a:noFill/>
          </a:ln>
        </p:spPr>
        <p:txBody>
          <a:bodyPr spcFirstLastPara="1" wrap="square" lIns="91425" tIns="45700" rIns="91425" bIns="45700" anchor="t" anchorCtr="0">
            <a:normAutofit/>
          </a:bodyPr>
          <a:lstStyle/>
          <a:p>
            <a:pPr marL="457200" lvl="0" indent="-342900" algn="l" rtl="0">
              <a:lnSpc>
                <a:spcPct val="115000"/>
              </a:lnSpc>
              <a:spcBef>
                <a:spcPts val="0"/>
              </a:spcBef>
              <a:spcAft>
                <a:spcPts val="0"/>
              </a:spcAft>
              <a:buSzPts val="1800"/>
              <a:buChar char="●"/>
            </a:pPr>
            <a:r>
              <a:rPr lang="en-US" dirty="0"/>
              <a:t>Problem Statement</a:t>
            </a:r>
            <a:endParaRPr dirty="0"/>
          </a:p>
          <a:p>
            <a:pPr marL="457200" lvl="0" indent="-342900" algn="l" rtl="0">
              <a:lnSpc>
                <a:spcPct val="115000"/>
              </a:lnSpc>
              <a:spcBef>
                <a:spcPts val="0"/>
              </a:spcBef>
              <a:spcAft>
                <a:spcPts val="0"/>
              </a:spcAft>
              <a:buSzPts val="1800"/>
              <a:buChar char="●"/>
            </a:pPr>
            <a:r>
              <a:rPr lang="en-US" dirty="0"/>
              <a:t>Methods</a:t>
            </a:r>
            <a:endParaRPr dirty="0"/>
          </a:p>
          <a:p>
            <a:pPr marL="457200" lvl="0" indent="-342900" algn="l" rtl="0">
              <a:lnSpc>
                <a:spcPct val="115000"/>
              </a:lnSpc>
              <a:spcBef>
                <a:spcPts val="0"/>
              </a:spcBef>
              <a:spcAft>
                <a:spcPts val="0"/>
              </a:spcAft>
              <a:buSzPts val="1800"/>
              <a:buChar char="●"/>
            </a:pPr>
            <a:r>
              <a:rPr lang="en-US" dirty="0"/>
              <a:t>Experiments &amp; Results</a:t>
            </a:r>
            <a:endParaRPr dirty="0"/>
          </a:p>
          <a:p>
            <a:pPr marL="457200" lvl="0" indent="-342900" algn="l" rtl="0">
              <a:lnSpc>
                <a:spcPct val="115000"/>
              </a:lnSpc>
              <a:spcBef>
                <a:spcPts val="0"/>
              </a:spcBef>
              <a:spcAft>
                <a:spcPts val="0"/>
              </a:spcAft>
              <a:buSzPts val="1800"/>
              <a:buChar char="●"/>
            </a:pPr>
            <a:r>
              <a:rPr lang="en-US" dirty="0"/>
              <a:t>Conclusion</a:t>
            </a:r>
            <a:endParaRPr dirty="0"/>
          </a:p>
          <a:p>
            <a:pPr marL="457200" lvl="0" indent="-342900" algn="l" rtl="0">
              <a:lnSpc>
                <a:spcPct val="115000"/>
              </a:lnSpc>
              <a:spcBef>
                <a:spcPts val="0"/>
              </a:spcBef>
              <a:spcAft>
                <a:spcPts val="0"/>
              </a:spcAft>
              <a:buSzPts val="1800"/>
              <a:buChar char="●"/>
            </a:pPr>
            <a:r>
              <a:rPr lang="en-US" dirty="0"/>
              <a:t>References</a:t>
            </a:r>
            <a:endParaRPr dirty="0"/>
          </a:p>
        </p:txBody>
      </p:sp>
      <p:sp>
        <p:nvSpPr>
          <p:cNvPr id="101" name="Google Shape;101;p14"/>
          <p:cNvSpPr txBox="1">
            <a:spLocks noGrp="1"/>
          </p:cNvSpPr>
          <p:nvPr>
            <p:ph type="sldNum" idx="12"/>
          </p:nvPr>
        </p:nvSpPr>
        <p:spPr>
          <a:xfrm>
            <a:off x="9869713" y="6129224"/>
            <a:ext cx="1276349" cy="365125"/>
          </a:xfrm>
          <a:prstGeom prst="rect">
            <a:avLst/>
          </a:prstGeom>
          <a:noFill/>
          <a:ln>
            <a:noFill/>
          </a:ln>
        </p:spPr>
        <p:txBody>
          <a:bodyPr spcFirstLastPara="1" wrap="square" lIns="91425" tIns="45700" rIns="91425" bIns="45700" anchor="ctr" anchorCtr="0">
            <a:noAutofit/>
          </a:bodyPr>
          <a:lstStyle/>
          <a:p>
            <a:pPr lvl="0"/>
            <a:fld id="{00000000-1234-1234-1234-123412341234}" type="slidenum">
              <a:rPr lang="en-US" smtClean="0"/>
              <a:pPr lvl="0"/>
              <a:t>2</a:t>
            </a:fld>
            <a:r>
              <a:rPr lang="en-US" dirty="0" smtClean="0"/>
              <a:t>/</a:t>
            </a:r>
            <a:r>
              <a:rPr lang="en-US" dirty="0"/>
              <a:t>19</a:t>
            </a:r>
            <a:endParaRPr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5"/>
          <p:cNvSpPr txBox="1">
            <a:spLocks noGrp="1"/>
          </p:cNvSpPr>
          <p:nvPr>
            <p:ph type="title"/>
          </p:nvPr>
        </p:nvSpPr>
        <p:spPr>
          <a:xfrm>
            <a:off x="986970" y="225765"/>
            <a:ext cx="10159093"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F2D69"/>
              </a:buClr>
              <a:buSzPts val="4400"/>
              <a:buFont typeface="Arial"/>
              <a:buNone/>
            </a:pPr>
            <a:r>
              <a:rPr lang="en-US" dirty="0"/>
              <a:t>Problem Statement</a:t>
            </a:r>
            <a:endParaRPr dirty="0"/>
          </a:p>
        </p:txBody>
      </p:sp>
      <p:sp>
        <p:nvSpPr>
          <p:cNvPr id="107" name="Google Shape;107;p15"/>
          <p:cNvSpPr txBox="1">
            <a:spLocks noGrp="1"/>
          </p:cNvSpPr>
          <p:nvPr>
            <p:ph type="body" idx="1"/>
          </p:nvPr>
        </p:nvSpPr>
        <p:spPr>
          <a:xfrm>
            <a:off x="986970" y="1702367"/>
            <a:ext cx="10159092" cy="4351338"/>
          </a:xfrm>
          <a:prstGeom prst="rect">
            <a:avLst/>
          </a:prstGeom>
          <a:noFill/>
          <a:ln>
            <a:noFill/>
          </a:ln>
        </p:spPr>
        <p:txBody>
          <a:bodyPr spcFirstLastPara="1" wrap="square" lIns="91425" tIns="45700" rIns="91425" bIns="45700" anchor="t" anchorCtr="0">
            <a:normAutofit/>
          </a:bodyPr>
          <a:lstStyle/>
          <a:p>
            <a:pPr marL="0" lvl="0" indent="0" algn="l" rtl="0">
              <a:lnSpc>
                <a:spcPct val="115000"/>
              </a:lnSpc>
              <a:spcBef>
                <a:spcPts val="0"/>
              </a:spcBef>
              <a:spcAft>
                <a:spcPts val="0"/>
              </a:spcAft>
              <a:buClr>
                <a:schemeClr val="dk1"/>
              </a:buClr>
              <a:buSzPts val="1100"/>
              <a:buFont typeface="Arial"/>
              <a:buNone/>
            </a:pPr>
            <a:endParaRPr lang="en-US" sz="2400" dirty="0" smtClean="0">
              <a:solidFill>
                <a:srgbClr val="0F2D69"/>
              </a:solidFill>
            </a:endParaRPr>
          </a:p>
          <a:p>
            <a:pPr marL="0" lvl="0" indent="0" algn="l" rtl="0">
              <a:lnSpc>
                <a:spcPct val="115000"/>
              </a:lnSpc>
              <a:spcBef>
                <a:spcPts val="0"/>
              </a:spcBef>
              <a:spcAft>
                <a:spcPts val="0"/>
              </a:spcAft>
              <a:buClr>
                <a:schemeClr val="dk1"/>
              </a:buClr>
              <a:buSzPts val="1100"/>
              <a:buFont typeface="Arial"/>
              <a:buNone/>
            </a:pPr>
            <a:r>
              <a:rPr lang="en-US" sz="2400" dirty="0" smtClean="0">
                <a:solidFill>
                  <a:srgbClr val="0F2D69"/>
                </a:solidFill>
              </a:rPr>
              <a:t>The </a:t>
            </a:r>
            <a:r>
              <a:rPr lang="en-US" sz="2400" dirty="0">
                <a:solidFill>
                  <a:srgbClr val="0F2D69"/>
                </a:solidFill>
              </a:rPr>
              <a:t>article addresses the challenge of making inaccurate classification and prediction </a:t>
            </a:r>
            <a:r>
              <a:rPr lang="en-US" sz="2400" dirty="0" smtClean="0">
                <a:solidFill>
                  <a:srgbClr val="0F2D69"/>
                </a:solidFill>
              </a:rPr>
              <a:t>errors </a:t>
            </a:r>
            <a:r>
              <a:rPr lang="en-US" sz="2400" b="1" dirty="0" smtClean="0">
                <a:solidFill>
                  <a:srgbClr val="0F2D69"/>
                </a:solidFill>
              </a:rPr>
              <a:t>explainable</a:t>
            </a:r>
            <a:r>
              <a:rPr lang="en-US" sz="2400" dirty="0">
                <a:solidFill>
                  <a:srgbClr val="0F2D69"/>
                </a:solidFill>
              </a:rPr>
              <a:t>. These errors are caused by issues like faulty or inconsistent data, mismatches between data types and analytical methods, as well as the increasing complexity of large datasets, commonly referred to as the </a:t>
            </a:r>
            <a:r>
              <a:rPr lang="en-US" sz="2400" b="1" dirty="0">
                <a:solidFill>
                  <a:srgbClr val="0F2D69"/>
                </a:solidFill>
              </a:rPr>
              <a:t>curse of dimensionality</a:t>
            </a:r>
            <a:r>
              <a:rPr lang="en-US" sz="2400" dirty="0">
                <a:solidFill>
                  <a:srgbClr val="0F2D69"/>
                </a:solidFill>
              </a:rPr>
              <a:t>.</a:t>
            </a:r>
            <a:endParaRPr sz="2400" dirty="0"/>
          </a:p>
        </p:txBody>
      </p:sp>
      <p:sp>
        <p:nvSpPr>
          <p:cNvPr id="108" name="Google Shape;108;p15"/>
          <p:cNvSpPr txBox="1">
            <a:spLocks noGrp="1"/>
          </p:cNvSpPr>
          <p:nvPr>
            <p:ph type="sldNum" idx="12"/>
          </p:nvPr>
        </p:nvSpPr>
        <p:spPr>
          <a:xfrm>
            <a:off x="9869713" y="6129224"/>
            <a:ext cx="1276349" cy="365125"/>
          </a:xfrm>
          <a:prstGeom prst="rect">
            <a:avLst/>
          </a:prstGeom>
          <a:noFill/>
          <a:ln>
            <a:noFill/>
          </a:ln>
        </p:spPr>
        <p:txBody>
          <a:bodyPr spcFirstLastPara="1" wrap="square" lIns="91425" tIns="45700" rIns="91425" bIns="45700" anchor="ctr" anchorCtr="0">
            <a:noAutofit/>
          </a:bodyPr>
          <a:lstStyle/>
          <a:p>
            <a:pPr lvl="0"/>
            <a:fld id="{00000000-1234-1234-1234-123412341234}" type="slidenum">
              <a:rPr lang="en-US" smtClean="0"/>
              <a:pPr lvl="0"/>
              <a:t>3</a:t>
            </a:fld>
            <a:r>
              <a:rPr lang="en-US" dirty="0" smtClean="0"/>
              <a:t>/</a:t>
            </a:r>
            <a:r>
              <a:rPr lang="en-US" dirty="0"/>
              <a:t>19</a:t>
            </a: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6"/>
          <p:cNvSpPr txBox="1">
            <a:spLocks noGrp="1"/>
          </p:cNvSpPr>
          <p:nvPr>
            <p:ph type="title"/>
          </p:nvPr>
        </p:nvSpPr>
        <p:spPr>
          <a:xfrm>
            <a:off x="1016453" y="2735035"/>
            <a:ext cx="10159093"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F2D69"/>
              </a:buClr>
              <a:buSzPts val="4400"/>
              <a:buFont typeface="Arial"/>
              <a:buNone/>
            </a:pPr>
            <a:r>
              <a:rPr lang="en-US" dirty="0"/>
              <a:t>Methods</a:t>
            </a:r>
            <a:endParaRPr dirty="0"/>
          </a:p>
        </p:txBody>
      </p:sp>
      <p:sp>
        <p:nvSpPr>
          <p:cNvPr id="114" name="Google Shape;114;p16"/>
          <p:cNvSpPr txBox="1">
            <a:spLocks noGrp="1"/>
          </p:cNvSpPr>
          <p:nvPr>
            <p:ph type="sldNum" idx="12"/>
          </p:nvPr>
        </p:nvSpPr>
        <p:spPr>
          <a:xfrm>
            <a:off x="9869713" y="6129224"/>
            <a:ext cx="1276349" cy="365125"/>
          </a:xfrm>
          <a:prstGeom prst="rect">
            <a:avLst/>
          </a:prstGeom>
          <a:noFill/>
          <a:ln>
            <a:noFill/>
          </a:ln>
        </p:spPr>
        <p:txBody>
          <a:bodyPr spcFirstLastPara="1" wrap="square" lIns="91425" tIns="45700" rIns="91425" bIns="45700" anchor="ctr" anchorCtr="0">
            <a:noAutofit/>
          </a:bodyPr>
          <a:lstStyle/>
          <a:p>
            <a:pPr lvl="0"/>
            <a:fld id="{00000000-1234-1234-1234-123412341234}" type="slidenum">
              <a:rPr lang="en-US" smtClean="0"/>
              <a:pPr lvl="0"/>
              <a:t>4</a:t>
            </a:fld>
            <a:r>
              <a:rPr lang="en-US" dirty="0" smtClean="0"/>
              <a:t>/</a:t>
            </a:r>
            <a:r>
              <a:rPr lang="en-US" dirty="0"/>
              <a:t>19</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7"/>
          <p:cNvSpPr txBox="1">
            <a:spLocks noGrp="1"/>
          </p:cNvSpPr>
          <p:nvPr>
            <p:ph type="title"/>
          </p:nvPr>
        </p:nvSpPr>
        <p:spPr>
          <a:xfrm>
            <a:off x="986970" y="225765"/>
            <a:ext cx="10159200" cy="1325700"/>
          </a:xfrm>
          <a:prstGeom prst="rect">
            <a:avLst/>
          </a:prstGeom>
        </p:spPr>
        <p:txBody>
          <a:bodyPr spcFirstLastPara="1" wrap="square" lIns="91425" tIns="45700" rIns="91425" bIns="45700" anchor="ctr" anchorCtr="0">
            <a:normAutofit/>
          </a:bodyPr>
          <a:lstStyle/>
          <a:p>
            <a:pPr marL="0" lvl="0" indent="0" algn="just" rtl="0">
              <a:spcBef>
                <a:spcPts val="0"/>
              </a:spcBef>
              <a:spcAft>
                <a:spcPts val="0"/>
              </a:spcAft>
              <a:buNone/>
            </a:pPr>
            <a:r>
              <a:rPr lang="en-US" dirty="0"/>
              <a:t>Methods</a:t>
            </a:r>
            <a:endParaRPr dirty="0"/>
          </a:p>
        </p:txBody>
      </p:sp>
      <p:sp>
        <p:nvSpPr>
          <p:cNvPr id="121" name="Google Shape;121;p17"/>
          <p:cNvSpPr txBox="1">
            <a:spLocks noGrp="1"/>
          </p:cNvSpPr>
          <p:nvPr>
            <p:ph type="body" idx="1"/>
          </p:nvPr>
        </p:nvSpPr>
        <p:spPr>
          <a:xfrm>
            <a:off x="986970" y="2749177"/>
            <a:ext cx="10624005" cy="2182335"/>
          </a:xfrm>
          <a:prstGeom prst="rect">
            <a:avLst/>
          </a:prstGeom>
        </p:spPr>
        <p:txBody>
          <a:bodyPr spcFirstLastPara="1" wrap="square" lIns="91425" tIns="45700" rIns="91425" bIns="45700" numCol="2" anchor="t" anchorCtr="0">
            <a:normAutofit fontScale="92500" lnSpcReduction="10000"/>
          </a:bodyPr>
          <a:lstStyle/>
          <a:p>
            <a:pPr marL="0" lvl="0" indent="0">
              <a:lnSpc>
                <a:spcPct val="134000"/>
              </a:lnSpc>
              <a:spcBef>
                <a:spcPts val="0"/>
              </a:spcBef>
              <a:buClr>
                <a:schemeClr val="dk1"/>
              </a:buClr>
              <a:buSzPts val="1100"/>
              <a:buNone/>
            </a:pPr>
            <a:r>
              <a:rPr lang="en-US" sz="2400" dirty="0" smtClean="0"/>
              <a:t>Requirements</a:t>
            </a:r>
            <a:r>
              <a:rPr lang="en-US" sz="2400" dirty="0"/>
              <a:t>: </a:t>
            </a:r>
          </a:p>
          <a:p>
            <a:pPr lvl="0">
              <a:lnSpc>
                <a:spcPct val="134000"/>
              </a:lnSpc>
              <a:spcBef>
                <a:spcPts val="0"/>
              </a:spcBef>
              <a:buChar char="●"/>
            </a:pPr>
            <a:r>
              <a:rPr lang="en-US" sz="2400" dirty="0"/>
              <a:t>An algorithm that can visualize causes of prediction errors in a network and therefore make them traceable and correctable</a:t>
            </a:r>
            <a:r>
              <a:rPr lang="en-US" sz="2400" dirty="0" smtClean="0"/>
              <a:t>.</a:t>
            </a:r>
          </a:p>
          <a:p>
            <a:pPr marL="0" lvl="0" indent="0">
              <a:lnSpc>
                <a:spcPct val="134000"/>
              </a:lnSpc>
              <a:spcBef>
                <a:spcPts val="0"/>
              </a:spcBef>
              <a:buClr>
                <a:schemeClr val="dk1"/>
              </a:buClr>
              <a:buSzPts val="1100"/>
              <a:buNone/>
            </a:pPr>
            <a:r>
              <a:rPr lang="en-US" sz="2400" dirty="0" smtClean="0"/>
              <a:t>As </a:t>
            </a:r>
            <a:r>
              <a:rPr lang="en-US" sz="2400" dirty="0"/>
              <a:t>is:</a:t>
            </a:r>
          </a:p>
          <a:p>
            <a:pPr lvl="0">
              <a:lnSpc>
                <a:spcPct val="134000"/>
              </a:lnSpc>
              <a:spcBef>
                <a:spcPts val="0"/>
              </a:spcBef>
              <a:buChar char="●"/>
            </a:pPr>
            <a:r>
              <a:rPr lang="en-US" sz="2400" dirty="0"/>
              <a:t>It uses pure positive and negative patterns to classify data</a:t>
            </a:r>
          </a:p>
          <a:p>
            <a:pPr marL="0" lvl="0" indent="0" algn="l" rtl="0">
              <a:lnSpc>
                <a:spcPct val="115000"/>
              </a:lnSpc>
              <a:spcBef>
                <a:spcPts val="0"/>
              </a:spcBef>
              <a:spcAft>
                <a:spcPts val="0"/>
              </a:spcAft>
              <a:buClr>
                <a:schemeClr val="dk1"/>
              </a:buClr>
              <a:buSzPts val="1100"/>
              <a:buFont typeface="Arial"/>
              <a:buNone/>
            </a:pPr>
            <a:r>
              <a:rPr lang="en-US" sz="2400" dirty="0" smtClean="0"/>
              <a:t> </a:t>
            </a:r>
            <a:endParaRPr sz="2400" dirty="0" smtClean="0"/>
          </a:p>
          <a:p>
            <a:pPr marL="0" lvl="0" indent="0" algn="l" rtl="0">
              <a:lnSpc>
                <a:spcPct val="115000"/>
              </a:lnSpc>
              <a:spcBef>
                <a:spcPts val="0"/>
              </a:spcBef>
              <a:spcAft>
                <a:spcPts val="0"/>
              </a:spcAft>
              <a:buClr>
                <a:schemeClr val="dk1"/>
              </a:buClr>
              <a:buSzPts val="1100"/>
              <a:buFont typeface="Arial"/>
              <a:buNone/>
            </a:pPr>
            <a:endParaRPr dirty="0"/>
          </a:p>
        </p:txBody>
      </p:sp>
      <p:sp>
        <p:nvSpPr>
          <p:cNvPr id="122" name="Google Shape;122;p17"/>
          <p:cNvSpPr txBox="1">
            <a:spLocks noGrp="1"/>
          </p:cNvSpPr>
          <p:nvPr>
            <p:ph type="sldNum" idx="12"/>
          </p:nvPr>
        </p:nvSpPr>
        <p:spPr>
          <a:xfrm>
            <a:off x="9869713" y="6129224"/>
            <a:ext cx="1276200" cy="365100"/>
          </a:xfrm>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5</a:t>
            </a:fld>
            <a:r>
              <a:rPr lang="en-US" dirty="0" smtClean="0"/>
              <a:t>/</a:t>
            </a:r>
            <a:r>
              <a:rPr lang="en-US" dirty="0"/>
              <a:t>19</a:t>
            </a:r>
            <a:endParaRPr dirty="0"/>
          </a:p>
        </p:txBody>
      </p:sp>
      <p:sp>
        <p:nvSpPr>
          <p:cNvPr id="3" name="TextBox 2"/>
          <p:cNvSpPr txBox="1"/>
          <p:nvPr/>
        </p:nvSpPr>
        <p:spPr>
          <a:xfrm>
            <a:off x="986970" y="1619716"/>
            <a:ext cx="7051930" cy="462499"/>
          </a:xfrm>
          <a:prstGeom prst="rect">
            <a:avLst/>
          </a:prstGeom>
          <a:noFill/>
        </p:spPr>
        <p:txBody>
          <a:bodyPr wrap="none" rtlCol="0">
            <a:spAutoFit/>
          </a:bodyPr>
          <a:lstStyle/>
          <a:p>
            <a:pPr lvl="0">
              <a:lnSpc>
                <a:spcPct val="115000"/>
              </a:lnSpc>
              <a:buClr>
                <a:schemeClr val="dk1"/>
              </a:buClr>
              <a:buSzPts val="1100"/>
            </a:pPr>
            <a:r>
              <a:rPr lang="en-US" sz="2200" dirty="0">
                <a:solidFill>
                  <a:srgbClr val="0F2D69"/>
                </a:solidFill>
                <a:latin typeface="HSE Sans" panose="02000000000000000000" pitchFamily="50" charset="0"/>
              </a:rPr>
              <a:t>The authors propose</a:t>
            </a:r>
            <a:r>
              <a:rPr lang="en-US" sz="2200" b="1" dirty="0">
                <a:solidFill>
                  <a:srgbClr val="0F2D69"/>
                </a:solidFill>
                <a:latin typeface="HSE Sans" panose="02000000000000000000" pitchFamily="50" charset="0"/>
              </a:rPr>
              <a:t> Transparent Classification method</a:t>
            </a:r>
            <a:r>
              <a:rPr lang="en-US" sz="2200" b="1" dirty="0" smtClean="0">
                <a:solidFill>
                  <a:srgbClr val="0F2D69"/>
                </a:solidFill>
                <a:latin typeface="HSE Sans" panose="02000000000000000000" pitchFamily="50" charset="0"/>
              </a:rPr>
              <a:t>.</a:t>
            </a:r>
            <a:endParaRPr lang="en-US" sz="2200" b="1" dirty="0">
              <a:solidFill>
                <a:srgbClr val="0F2D69"/>
              </a:solidFill>
              <a:latin typeface="HSE Sans" panose="02000000000000000000" pitchFamily="50"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8"/>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just" rtl="0">
              <a:spcBef>
                <a:spcPts val="0"/>
              </a:spcBef>
              <a:spcAft>
                <a:spcPts val="0"/>
              </a:spcAft>
              <a:buNone/>
            </a:pPr>
            <a:r>
              <a:rPr lang="en-US" dirty="0"/>
              <a:t>Data Preprocessing</a:t>
            </a:r>
            <a:endParaRPr dirty="0"/>
          </a:p>
        </p:txBody>
      </p:sp>
      <p:sp>
        <p:nvSpPr>
          <p:cNvPr id="131" name="Google Shape;131;p18"/>
          <p:cNvSpPr txBox="1">
            <a:spLocks noGrp="1"/>
          </p:cNvSpPr>
          <p:nvPr>
            <p:ph type="sldNum" idx="12"/>
          </p:nvPr>
        </p:nvSpPr>
        <p:spPr>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6</a:t>
            </a:fld>
            <a:r>
              <a:rPr lang="en-US" dirty="0" smtClean="0"/>
              <a:t>/19</a:t>
            </a:r>
          </a:p>
        </p:txBody>
      </p:sp>
      <p:pic>
        <p:nvPicPr>
          <p:cNvPr id="132" name="Google Shape;132;p18"/>
          <p:cNvPicPr preferRelativeResize="0"/>
          <p:nvPr/>
        </p:nvPicPr>
        <p:blipFill rotWithShape="1">
          <a:blip r:embed="rId3">
            <a:alphaModFix/>
          </a:blip>
          <a:srcRect t="13502"/>
          <a:stretch/>
        </p:blipFill>
        <p:spPr>
          <a:xfrm>
            <a:off x="9200250" y="876600"/>
            <a:ext cx="2147200" cy="5252626"/>
          </a:xfrm>
          <a:prstGeom prst="rect">
            <a:avLst/>
          </a:prstGeom>
          <a:noFill/>
          <a:ln>
            <a:noFill/>
          </a:ln>
        </p:spPr>
      </p:pic>
      <p:pic>
        <p:nvPicPr>
          <p:cNvPr id="133" name="Google Shape;133;p18"/>
          <p:cNvPicPr preferRelativeResize="0"/>
          <p:nvPr/>
        </p:nvPicPr>
        <p:blipFill>
          <a:blip r:embed="rId4">
            <a:alphaModFix/>
          </a:blip>
          <a:stretch>
            <a:fillRect/>
          </a:stretch>
        </p:blipFill>
        <p:spPr>
          <a:xfrm>
            <a:off x="713950" y="1593800"/>
            <a:ext cx="8166772" cy="4250050"/>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9"/>
          <p:cNvSpPr txBox="1">
            <a:spLocks noGrp="1"/>
          </p:cNvSpPr>
          <p:nvPr>
            <p:ph type="title"/>
          </p:nvPr>
        </p:nvSpPr>
        <p:spPr>
          <a:prstGeom prst="rect">
            <a:avLst/>
          </a:prstGeom>
        </p:spPr>
        <p:txBody>
          <a:bodyPr spcFirstLastPara="1" wrap="square" lIns="91425" tIns="45700" rIns="91425" bIns="45700" anchor="ctr" anchorCtr="0">
            <a:noAutofit/>
          </a:bodyPr>
          <a:lstStyle/>
          <a:p>
            <a:pPr marL="457200" lvl="0" indent="0" algn="just" rtl="0">
              <a:lnSpc>
                <a:spcPct val="115000"/>
              </a:lnSpc>
              <a:spcBef>
                <a:spcPts val="0"/>
              </a:spcBef>
              <a:spcAft>
                <a:spcPts val="0"/>
              </a:spcAft>
              <a:buNone/>
            </a:pPr>
            <a:r>
              <a:rPr lang="en-US" dirty="0">
                <a:solidFill>
                  <a:srgbClr val="0F2D69"/>
                </a:solidFill>
              </a:rPr>
              <a:t>Identifying Distinguishable Patterns</a:t>
            </a:r>
            <a:endParaRPr dirty="0">
              <a:solidFill>
                <a:srgbClr val="0F2D69"/>
              </a:solidFill>
            </a:endParaRPr>
          </a:p>
        </p:txBody>
      </p:sp>
      <mc:AlternateContent xmlns:mc="http://schemas.openxmlformats.org/markup-compatibility/2006">
        <mc:Choice xmlns:a14="http://schemas.microsoft.com/office/drawing/2010/main" Requires="a14">
          <p:sp>
            <p:nvSpPr>
              <p:cNvPr id="142" name="Google Shape;142;p19"/>
              <p:cNvSpPr txBox="1">
                <a:spLocks noGrp="1"/>
              </p:cNvSpPr>
              <p:nvPr>
                <p:ph type="body" idx="1"/>
              </p:nvPr>
            </p:nvSpPr>
            <p:spPr>
              <a:xfrm>
                <a:off x="986970" y="2205037"/>
                <a:ext cx="5310819" cy="3848667"/>
              </a:xfrm>
              <a:prstGeom prst="rect">
                <a:avLst/>
              </a:prstGeom>
            </p:spPr>
            <p:txBody>
              <a:bodyPr spcFirstLastPara="1" wrap="square" lIns="91425" tIns="45700" rIns="91425" bIns="45700" anchor="t" anchorCtr="0">
                <a:normAutofit/>
              </a:bodyPr>
              <a:lstStyle/>
              <a:p>
                <a:pPr marL="0" lvl="0" indent="0" algn="l" rtl="0">
                  <a:lnSpc>
                    <a:spcPct val="100000"/>
                  </a:lnSpc>
                  <a:spcBef>
                    <a:spcPts val="0"/>
                  </a:spcBef>
                  <a:spcAft>
                    <a:spcPts val="0"/>
                  </a:spcAft>
                  <a:buNone/>
                </a:pPr>
                <a:r>
                  <a:rPr lang="en-US" sz="2200" b="1" dirty="0" smtClean="0"/>
                  <a:t>Positive Observations (</a:t>
                </a:r>
                <a14:m>
                  <m:oMath xmlns:m="http://schemas.openxmlformats.org/officeDocument/2006/math">
                    <m:r>
                      <a:rPr lang="en-US" sz="2200" b="1" i="1" dirty="0" smtClean="0">
                        <a:latin typeface="Cambria Math" panose="02040503050406030204" pitchFamily="18" charset="0"/>
                      </a:rPr>
                      <m:t>𝑷𝑶</m:t>
                    </m:r>
                  </m:oMath>
                </a14:m>
                <a:r>
                  <a:rPr lang="en-US" sz="2200" b="1" dirty="0" smtClean="0"/>
                  <a:t>):</a:t>
                </a:r>
                <a:r>
                  <a:rPr lang="en-US" sz="2200" dirty="0"/>
                  <a:t> These are instances in the dataset that belong to the positive class. </a:t>
                </a:r>
              </a:p>
              <a:p>
                <a:pPr marL="0" lvl="0" indent="0" algn="l" rtl="0">
                  <a:lnSpc>
                    <a:spcPct val="100000"/>
                  </a:lnSpc>
                  <a:spcBef>
                    <a:spcPts val="0"/>
                  </a:spcBef>
                  <a:spcAft>
                    <a:spcPts val="0"/>
                  </a:spcAft>
                  <a:buNone/>
                </a:pPr>
                <a:endParaRPr lang="en-US" sz="2200" dirty="0"/>
              </a:p>
              <a:p>
                <a:pPr marL="0" lvl="0" indent="0">
                  <a:lnSpc>
                    <a:spcPct val="100000"/>
                  </a:lnSpc>
                  <a:spcBef>
                    <a:spcPts val="0"/>
                  </a:spcBef>
                  <a:buNone/>
                </a:pPr>
                <a:r>
                  <a:rPr lang="en-US" sz="2200" b="1" dirty="0"/>
                  <a:t>Positive Patterns (</a:t>
                </a:r>
                <a14:m>
                  <m:oMath xmlns:m="http://schemas.openxmlformats.org/officeDocument/2006/math">
                    <m:r>
                      <a:rPr lang="en-US" sz="2200" b="1" i="1" dirty="0" smtClean="0">
                        <a:latin typeface="Cambria Math" panose="02040503050406030204" pitchFamily="18" charset="0"/>
                      </a:rPr>
                      <m:t>𝒑</m:t>
                    </m:r>
                    <m:sSub>
                      <m:sSubPr>
                        <m:ctrlPr>
                          <a:rPr lang="en-US" sz="2200" b="1" i="1" dirty="0" smtClean="0">
                            <a:latin typeface="Cambria Math" panose="02040503050406030204" pitchFamily="18" charset="0"/>
                          </a:rPr>
                        </m:ctrlPr>
                      </m:sSubPr>
                      <m:e>
                        <m:r>
                          <a:rPr lang="en-US" sz="2200" b="1" i="1" dirty="0" smtClean="0">
                            <a:latin typeface="Cambria Math" panose="02040503050406030204" pitchFamily="18" charset="0"/>
                          </a:rPr>
                          <m:t>𝒑</m:t>
                        </m:r>
                      </m:e>
                      <m:sub>
                        <m:r>
                          <a:rPr lang="en-US" sz="2200" b="1" i="1" dirty="0">
                            <a:latin typeface="Cambria Math" panose="02040503050406030204" pitchFamily="18" charset="0"/>
                          </a:rPr>
                          <m:t>𝜶</m:t>
                        </m:r>
                        <m:r>
                          <a:rPr lang="en-US" sz="2200" b="1" i="1" dirty="0">
                            <a:latin typeface="Cambria Math" panose="02040503050406030204" pitchFamily="18" charset="0"/>
                          </a:rPr>
                          <m:t>−</m:t>
                        </m:r>
                        <m:r>
                          <a:rPr lang="en-US" sz="2200" b="1" i="1" dirty="0">
                            <a:latin typeface="Cambria Math" panose="02040503050406030204" pitchFamily="18" charset="0"/>
                          </a:rPr>
                          <m:t>𝜷</m:t>
                        </m:r>
                      </m:sub>
                    </m:sSub>
                  </m:oMath>
                </a14:m>
                <a:r>
                  <a:rPr lang="en-US" sz="2200" b="1" dirty="0" smtClean="0"/>
                  <a:t>):</a:t>
                </a:r>
                <a:r>
                  <a:rPr lang="en-US" sz="2200" dirty="0" smtClean="0"/>
                  <a:t> </a:t>
                </a:r>
                <a:r>
                  <a:rPr lang="en-US" sz="2200" dirty="0"/>
                  <a:t>A set of features that consistently</a:t>
                </a:r>
                <a:r>
                  <a:rPr lang="en-US" sz="2200" b="1" dirty="0"/>
                  <a:t> </a:t>
                </a:r>
                <a:r>
                  <a:rPr lang="en-US" sz="2200" dirty="0"/>
                  <a:t>appears in the positive observations. To find these patterns, the algorithm intersects different positive observations.</a:t>
                </a:r>
                <a:endParaRPr sz="2200" dirty="0"/>
              </a:p>
            </p:txBody>
          </p:sp>
        </mc:Choice>
        <mc:Fallback>
          <p:sp>
            <p:nvSpPr>
              <p:cNvPr id="142" name="Google Shape;142;p19"/>
              <p:cNvSpPr txBox="1">
                <a:spLocks noGrp="1" noRot="1" noChangeAspect="1" noMove="1" noResize="1" noEditPoints="1" noAdjustHandles="1" noChangeArrowheads="1" noChangeShapeType="1" noTextEdit="1"/>
              </p:cNvSpPr>
              <p:nvPr>
                <p:ph type="body" idx="1"/>
              </p:nvPr>
            </p:nvSpPr>
            <p:spPr>
              <a:xfrm>
                <a:off x="986970" y="2205037"/>
                <a:ext cx="5310819" cy="3848667"/>
              </a:xfrm>
              <a:prstGeom prst="rect">
                <a:avLst/>
              </a:prstGeom>
              <a:blipFill>
                <a:blip r:embed="rId3"/>
                <a:stretch>
                  <a:fillRect l="-1493" t="-1109" r="-1493"/>
                </a:stretch>
              </a:blipFill>
            </p:spPr>
            <p:txBody>
              <a:bodyPr/>
              <a:lstStyle/>
              <a:p>
                <a:r>
                  <a:rPr lang="en-US">
                    <a:noFill/>
                  </a:rPr>
                  <a:t> </a:t>
                </a:r>
              </a:p>
            </p:txBody>
          </p:sp>
        </mc:Fallback>
      </mc:AlternateContent>
      <p:sp>
        <p:nvSpPr>
          <p:cNvPr id="140" name="Google Shape;140;p19"/>
          <p:cNvSpPr txBox="1">
            <a:spLocks noGrp="1"/>
          </p:cNvSpPr>
          <p:nvPr>
            <p:ph type="sldNum" idx="12"/>
          </p:nvPr>
        </p:nvSpPr>
        <p:spPr>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7</a:t>
            </a:fld>
            <a:r>
              <a:rPr lang="en-US" dirty="0" smtClean="0"/>
              <a:t>/</a:t>
            </a:r>
            <a:r>
              <a:rPr lang="en-US" dirty="0"/>
              <a:t>19</a:t>
            </a:r>
            <a:endParaRPr dirty="0"/>
          </a:p>
        </p:txBody>
      </p:sp>
      <mc:AlternateContent xmlns:mc="http://schemas.openxmlformats.org/markup-compatibility/2006">
        <mc:Choice xmlns:a14="http://schemas.microsoft.com/office/drawing/2010/main" Requires="a14">
          <p:sp>
            <p:nvSpPr>
              <p:cNvPr id="141" name="Google Shape;141;p19"/>
              <p:cNvSpPr txBox="1">
                <a:spLocks noGrp="1"/>
              </p:cNvSpPr>
              <p:nvPr>
                <p:ph type="body" idx="4294967295"/>
              </p:nvPr>
            </p:nvSpPr>
            <p:spPr>
              <a:xfrm>
                <a:off x="6498369" y="2205037"/>
                <a:ext cx="5099050" cy="4048125"/>
              </a:xfrm>
              <a:prstGeom prst="rect">
                <a:avLst/>
              </a:prstGeom>
            </p:spPr>
            <p:txBody>
              <a:bodyPr spcFirstLastPara="1" wrap="square" lIns="91425" tIns="45700" rIns="91425" bIns="45700" anchor="t" anchorCtr="0">
                <a:normAutofit/>
              </a:bodyPr>
              <a:lstStyle/>
              <a:p>
                <a:pPr marL="0" lvl="0" indent="0" algn="l" rtl="0">
                  <a:lnSpc>
                    <a:spcPct val="100000"/>
                  </a:lnSpc>
                  <a:spcBef>
                    <a:spcPts val="0"/>
                  </a:spcBef>
                  <a:spcAft>
                    <a:spcPts val="0"/>
                  </a:spcAft>
                  <a:buNone/>
                </a:pPr>
                <a:r>
                  <a:rPr lang="en-US" sz="2200" b="1" dirty="0" smtClean="0">
                    <a:latin typeface="HSE Sans" panose="02000000000000000000" pitchFamily="50" charset="0"/>
                  </a:rPr>
                  <a:t>Negative Observations (</a:t>
                </a:r>
                <a14:m>
                  <m:oMath xmlns:m="http://schemas.openxmlformats.org/officeDocument/2006/math">
                    <m:r>
                      <a:rPr lang="en-US" sz="2200" b="1" i="1" dirty="0" smtClean="0">
                        <a:latin typeface="Cambria Math" panose="02040503050406030204" pitchFamily="18" charset="0"/>
                      </a:rPr>
                      <m:t>𝑵𝑶</m:t>
                    </m:r>
                  </m:oMath>
                </a14:m>
                <a:r>
                  <a:rPr lang="en-US" sz="2200" b="1" dirty="0" smtClean="0">
                    <a:latin typeface="HSE Sans" panose="02000000000000000000" pitchFamily="50" charset="0"/>
                  </a:rPr>
                  <a:t>): </a:t>
                </a:r>
                <a:r>
                  <a:rPr lang="en-US" sz="2200" dirty="0">
                    <a:latin typeface="HSE Sans" panose="02000000000000000000" pitchFamily="50" charset="0"/>
                  </a:rPr>
                  <a:t>These are instances that belong to the negative class. </a:t>
                </a:r>
              </a:p>
              <a:p>
                <a:pPr marL="0" lvl="0" indent="0" algn="l" rtl="0">
                  <a:lnSpc>
                    <a:spcPct val="100000"/>
                  </a:lnSpc>
                  <a:spcBef>
                    <a:spcPts val="0"/>
                  </a:spcBef>
                  <a:spcAft>
                    <a:spcPts val="0"/>
                  </a:spcAft>
                  <a:buNone/>
                </a:pPr>
                <a:endParaRPr lang="en-US" sz="2200" dirty="0">
                  <a:latin typeface="HSE Sans" panose="02000000000000000000" pitchFamily="50" charset="0"/>
                </a:endParaRPr>
              </a:p>
              <a:p>
                <a:pPr marL="0" lvl="0" indent="0">
                  <a:lnSpc>
                    <a:spcPct val="100000"/>
                  </a:lnSpc>
                  <a:spcBef>
                    <a:spcPts val="0"/>
                  </a:spcBef>
                  <a:buNone/>
                </a:pPr>
                <a:r>
                  <a:rPr lang="en-US" sz="2200" b="1" dirty="0">
                    <a:latin typeface="HSE Sans" panose="02000000000000000000" pitchFamily="50" charset="0"/>
                  </a:rPr>
                  <a:t>Negative Patterns (</a:t>
                </a:r>
                <a14:m>
                  <m:oMath xmlns:m="http://schemas.openxmlformats.org/officeDocument/2006/math">
                    <m:r>
                      <a:rPr lang="en-US" sz="2200" b="1" i="1" dirty="0" smtClean="0">
                        <a:latin typeface="Cambria Math" panose="02040503050406030204" pitchFamily="18" charset="0"/>
                      </a:rPr>
                      <m:t>𝒏</m:t>
                    </m:r>
                    <m:sSub>
                      <m:sSubPr>
                        <m:ctrlPr>
                          <a:rPr lang="en-US" sz="2200" b="1" i="1" dirty="0" smtClean="0">
                            <a:latin typeface="Cambria Math" panose="02040503050406030204" pitchFamily="18" charset="0"/>
                          </a:rPr>
                        </m:ctrlPr>
                      </m:sSubPr>
                      <m:e>
                        <m:r>
                          <a:rPr lang="en-US" sz="2200" b="1" i="1" dirty="0" smtClean="0">
                            <a:latin typeface="Cambria Math" panose="02040503050406030204" pitchFamily="18" charset="0"/>
                          </a:rPr>
                          <m:t>𝒑</m:t>
                        </m:r>
                      </m:e>
                      <m:sub>
                        <m:r>
                          <a:rPr lang="en-US" sz="2200" b="1" i="1" dirty="0">
                            <a:latin typeface="Cambria Math" panose="02040503050406030204" pitchFamily="18" charset="0"/>
                          </a:rPr>
                          <m:t>𝜶</m:t>
                        </m:r>
                        <m:r>
                          <a:rPr lang="en-US" sz="2200" b="1" i="1" dirty="0">
                            <a:latin typeface="Cambria Math" panose="02040503050406030204" pitchFamily="18" charset="0"/>
                          </a:rPr>
                          <m:t>−</m:t>
                        </m:r>
                        <m:r>
                          <a:rPr lang="en-US" sz="2200" b="1" i="1" dirty="0">
                            <a:latin typeface="Cambria Math" panose="02040503050406030204" pitchFamily="18" charset="0"/>
                          </a:rPr>
                          <m:t>𝜷</m:t>
                        </m:r>
                      </m:sub>
                    </m:sSub>
                  </m:oMath>
                </a14:m>
                <a:r>
                  <a:rPr lang="en-US" sz="2200" b="1" dirty="0" smtClean="0">
                    <a:latin typeface="HSE Sans" panose="02000000000000000000" pitchFamily="50" charset="0"/>
                  </a:rPr>
                  <a:t>): </a:t>
                </a:r>
                <a:r>
                  <a:rPr lang="en-US" sz="2200" dirty="0">
                    <a:latin typeface="HSE Sans" panose="02000000000000000000" pitchFamily="50" charset="0"/>
                  </a:rPr>
                  <a:t>Similar to positive patterns, these are derived from intersecting different negative observations.</a:t>
                </a:r>
                <a:endParaRPr sz="2200" dirty="0">
                  <a:latin typeface="HSE Sans" panose="02000000000000000000" pitchFamily="50" charset="0"/>
                </a:endParaRPr>
              </a:p>
            </p:txBody>
          </p:sp>
        </mc:Choice>
        <mc:Fallback>
          <p:sp>
            <p:nvSpPr>
              <p:cNvPr id="141" name="Google Shape;141;p19"/>
              <p:cNvSpPr txBox="1">
                <a:spLocks noGrp="1" noRot="1" noChangeAspect="1" noMove="1" noResize="1" noEditPoints="1" noAdjustHandles="1" noChangeArrowheads="1" noChangeShapeType="1" noTextEdit="1"/>
              </p:cNvSpPr>
              <p:nvPr>
                <p:ph type="body" idx="4294967295"/>
              </p:nvPr>
            </p:nvSpPr>
            <p:spPr>
              <a:xfrm>
                <a:off x="6498369" y="2205037"/>
                <a:ext cx="5099050" cy="4048125"/>
              </a:xfrm>
              <a:prstGeom prst="rect">
                <a:avLst/>
              </a:prstGeom>
              <a:blipFill>
                <a:blip r:embed="rId4"/>
                <a:stretch>
                  <a:fillRect l="-1555" t="-1054" r="-1914"/>
                </a:stretch>
              </a:blipFill>
            </p:spPr>
            <p:txBody>
              <a:bodyPr/>
              <a:lstStyle/>
              <a:p>
                <a:r>
                  <a:rPr lang="en-US">
                    <a:noFill/>
                  </a:rPr>
                  <a:t> </a:t>
                </a:r>
              </a:p>
            </p:txBody>
          </p:sp>
        </mc:Fallback>
      </mc:AlternateContent>
      <p:cxnSp>
        <p:nvCxnSpPr>
          <p:cNvPr id="143" name="Google Shape;143;p19"/>
          <p:cNvCxnSpPr/>
          <p:nvPr/>
        </p:nvCxnSpPr>
        <p:spPr>
          <a:xfrm flipH="1">
            <a:off x="6286600" y="2205475"/>
            <a:ext cx="11189" cy="3083600"/>
          </a:xfrm>
          <a:prstGeom prst="straightConnector1">
            <a:avLst/>
          </a:prstGeom>
          <a:noFill/>
          <a:ln w="9525"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4401811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0"/>
          <p:cNvSpPr txBox="1">
            <a:spLocks noGrp="1"/>
          </p:cNvSpPr>
          <p:nvPr>
            <p:ph type="title"/>
          </p:nvPr>
        </p:nvSpPr>
        <p:spPr>
          <a:prstGeom prst="rect">
            <a:avLst/>
          </a:prstGeom>
        </p:spPr>
        <p:txBody>
          <a:bodyPr spcFirstLastPara="1" wrap="square" lIns="91425" tIns="45700" rIns="91425" bIns="45700" anchor="ctr" anchorCtr="0">
            <a:noAutofit/>
          </a:bodyPr>
          <a:lstStyle/>
          <a:p>
            <a:pPr marL="457200" lvl="0" indent="0" algn="just" rtl="0">
              <a:lnSpc>
                <a:spcPct val="115000"/>
              </a:lnSpc>
              <a:spcBef>
                <a:spcPts val="0"/>
              </a:spcBef>
              <a:spcAft>
                <a:spcPts val="0"/>
              </a:spcAft>
              <a:buNone/>
            </a:pPr>
            <a:r>
              <a:rPr lang="en-US" dirty="0">
                <a:solidFill>
                  <a:srgbClr val="0F2D69"/>
                </a:solidFill>
              </a:rPr>
              <a:t>Identifying Distinguishable </a:t>
            </a:r>
            <a:r>
              <a:rPr lang="en-US" dirty="0" smtClean="0">
                <a:solidFill>
                  <a:srgbClr val="0F2D69"/>
                </a:solidFill>
              </a:rPr>
              <a:t>Patter</a:t>
            </a:r>
            <a:r>
              <a:rPr lang="en-US" dirty="0" smtClean="0"/>
              <a:t>ns</a:t>
            </a:r>
            <a:endParaRPr dirty="0">
              <a:solidFill>
                <a:srgbClr val="0F2D69"/>
              </a:solidFill>
            </a:endParaRPr>
          </a:p>
        </p:txBody>
      </p:sp>
      <p:sp>
        <p:nvSpPr>
          <p:cNvPr id="151" name="Google Shape;151;p20"/>
          <p:cNvSpPr txBox="1">
            <a:spLocks noGrp="1"/>
          </p:cNvSpPr>
          <p:nvPr>
            <p:ph type="body" idx="1"/>
          </p:nvPr>
        </p:nvSpPr>
        <p:spPr>
          <a:xfrm>
            <a:off x="986970" y="2486025"/>
            <a:ext cx="5189456" cy="2552700"/>
          </a:xfrm>
          <a:prstGeom prst="rect">
            <a:avLst/>
          </a:prstGeom>
        </p:spPr>
        <p:txBody>
          <a:bodyPr spcFirstLastPara="1" wrap="square" lIns="91425" tIns="45700" rIns="91425" bIns="45700" anchor="t" anchorCtr="0">
            <a:normAutofit/>
          </a:bodyPr>
          <a:lstStyle/>
          <a:p>
            <a:pPr marL="0" lvl="0" indent="0">
              <a:lnSpc>
                <a:spcPct val="100000"/>
              </a:lnSpc>
              <a:spcBef>
                <a:spcPts val="0"/>
              </a:spcBef>
              <a:buNone/>
            </a:pPr>
            <a:r>
              <a:rPr lang="en-US" sz="2200" dirty="0"/>
              <a:t>A</a:t>
            </a:r>
            <a:r>
              <a:rPr lang="en-US" sz="2200" b="1" dirty="0"/>
              <a:t> Pure Positive Pattern (PPP</a:t>
            </a:r>
            <a:r>
              <a:rPr lang="en-US" sz="2200" b="1" dirty="0" smtClean="0"/>
              <a:t>)</a:t>
            </a:r>
            <a:r>
              <a:rPr lang="en-US" sz="2200" dirty="0"/>
              <a:t> is a </a:t>
            </a:r>
            <a:r>
              <a:rPr lang="en-US" sz="2200" dirty="0" smtClean="0"/>
              <a:t>positive </a:t>
            </a:r>
            <a:r>
              <a:rPr lang="en-US" sz="2200" dirty="0"/>
              <a:t>pattern that does not appear in any </a:t>
            </a:r>
            <a:r>
              <a:rPr lang="en-US" sz="2200" dirty="0" smtClean="0"/>
              <a:t>negative </a:t>
            </a:r>
            <a:r>
              <a:rPr lang="en-US" sz="2200" dirty="0"/>
              <a:t>observation.</a:t>
            </a:r>
          </a:p>
          <a:p>
            <a:pPr marL="0" lvl="0" indent="0" algn="l" rtl="0">
              <a:lnSpc>
                <a:spcPct val="100000"/>
              </a:lnSpc>
              <a:spcBef>
                <a:spcPts val="0"/>
              </a:spcBef>
              <a:spcAft>
                <a:spcPts val="0"/>
              </a:spcAft>
              <a:buNone/>
            </a:pPr>
            <a:endParaRPr sz="2200" dirty="0"/>
          </a:p>
          <a:p>
            <a:pPr marL="0" lvl="0" indent="0" algn="l" rtl="0">
              <a:lnSpc>
                <a:spcPct val="100000"/>
              </a:lnSpc>
              <a:spcBef>
                <a:spcPts val="0"/>
              </a:spcBef>
              <a:spcAft>
                <a:spcPts val="0"/>
              </a:spcAft>
              <a:buNone/>
            </a:pPr>
            <a:r>
              <a:rPr lang="en-US" sz="2200" dirty="0"/>
              <a:t>A</a:t>
            </a:r>
            <a:r>
              <a:rPr lang="en-US" sz="2200" b="1" dirty="0"/>
              <a:t> Pure Negative Pattern (PNP</a:t>
            </a:r>
            <a:r>
              <a:rPr lang="en-US" sz="2200" b="1" dirty="0" smtClean="0"/>
              <a:t>) </a:t>
            </a:r>
            <a:r>
              <a:rPr lang="en-US" sz="2200" dirty="0" smtClean="0"/>
              <a:t>is a negative pattern that does not appear in any positive observation.</a:t>
            </a:r>
            <a:endParaRPr sz="2200" dirty="0"/>
          </a:p>
          <a:p>
            <a:pPr marL="0" lvl="0" indent="0" algn="l" rtl="0">
              <a:lnSpc>
                <a:spcPct val="115000"/>
              </a:lnSpc>
              <a:spcBef>
                <a:spcPts val="0"/>
              </a:spcBef>
              <a:spcAft>
                <a:spcPts val="0"/>
              </a:spcAft>
              <a:buClr>
                <a:schemeClr val="dk1"/>
              </a:buClr>
              <a:buSzPts val="1100"/>
              <a:buFont typeface="Arial"/>
              <a:buNone/>
            </a:pPr>
            <a:endParaRPr sz="2200" b="1" dirty="0"/>
          </a:p>
          <a:p>
            <a:pPr marL="0" lvl="0" indent="0" algn="l" rtl="0">
              <a:lnSpc>
                <a:spcPct val="100000"/>
              </a:lnSpc>
              <a:spcBef>
                <a:spcPts val="0"/>
              </a:spcBef>
              <a:spcAft>
                <a:spcPts val="0"/>
              </a:spcAft>
              <a:buNone/>
            </a:pPr>
            <a:endParaRPr sz="2200" b="1" dirty="0"/>
          </a:p>
        </p:txBody>
      </p:sp>
      <p:sp>
        <p:nvSpPr>
          <p:cNvPr id="150" name="Google Shape;150;p20"/>
          <p:cNvSpPr txBox="1">
            <a:spLocks noGrp="1"/>
          </p:cNvSpPr>
          <p:nvPr>
            <p:ph type="sldNum" idx="12"/>
          </p:nvPr>
        </p:nvSpPr>
        <p:spPr>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8</a:t>
            </a:fld>
            <a:r>
              <a:rPr lang="en-US" dirty="0" smtClean="0"/>
              <a:t>/</a:t>
            </a:r>
            <a:r>
              <a:rPr lang="en-US" dirty="0"/>
              <a:t>19</a:t>
            </a:r>
            <a:endParaRPr dirty="0"/>
          </a:p>
        </p:txBody>
      </p:sp>
      <p:cxnSp>
        <p:nvCxnSpPr>
          <p:cNvPr id="152" name="Google Shape;152;p20"/>
          <p:cNvCxnSpPr/>
          <p:nvPr/>
        </p:nvCxnSpPr>
        <p:spPr>
          <a:xfrm flipH="1">
            <a:off x="6165326" y="2306478"/>
            <a:ext cx="11100" cy="3059100"/>
          </a:xfrm>
          <a:prstGeom prst="straightConnector1">
            <a:avLst/>
          </a:prstGeom>
          <a:noFill/>
          <a:ln w="9525" cap="flat" cmpd="sng">
            <a:solidFill>
              <a:schemeClr val="dk2"/>
            </a:solidFill>
            <a:prstDash val="solid"/>
            <a:round/>
            <a:headEnd type="none" w="med" len="med"/>
            <a:tailEnd type="none" w="med" len="med"/>
          </a:ln>
        </p:spPr>
      </p:cxnSp>
      <p:pic>
        <p:nvPicPr>
          <p:cNvPr id="153" name="Google Shape;153;p20"/>
          <p:cNvPicPr preferRelativeResize="0"/>
          <p:nvPr/>
        </p:nvPicPr>
        <p:blipFill rotWithShape="1">
          <a:blip r:embed="rId3">
            <a:alphaModFix/>
          </a:blip>
          <a:srcRect t="15476"/>
          <a:stretch/>
        </p:blipFill>
        <p:spPr>
          <a:xfrm>
            <a:off x="6705958" y="1744825"/>
            <a:ext cx="4311617" cy="3980412"/>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986970" y="225765"/>
            <a:ext cx="10159200" cy="1325700"/>
          </a:xfrm>
          <a:prstGeom prst="rect">
            <a:avLst/>
          </a:prstGeom>
        </p:spPr>
        <p:txBody>
          <a:bodyPr spcFirstLastPara="1" wrap="square" lIns="91425" tIns="45700" rIns="91425" bIns="45700" anchor="ctr" anchorCtr="0">
            <a:normAutofit/>
          </a:bodyPr>
          <a:lstStyle/>
          <a:p>
            <a:pPr marL="457200" lvl="0" indent="0" algn="just" rtl="0">
              <a:lnSpc>
                <a:spcPct val="115000"/>
              </a:lnSpc>
              <a:spcBef>
                <a:spcPts val="0"/>
              </a:spcBef>
              <a:spcAft>
                <a:spcPts val="0"/>
              </a:spcAft>
              <a:buNone/>
            </a:pPr>
            <a:r>
              <a:rPr lang="en-US" dirty="0">
                <a:solidFill>
                  <a:srgbClr val="0F2D69"/>
                </a:solidFill>
              </a:rPr>
              <a:t>Identifying Distinguishable Patterns</a:t>
            </a:r>
            <a:endParaRPr dirty="0"/>
          </a:p>
        </p:txBody>
      </p:sp>
      <p:sp>
        <p:nvSpPr>
          <p:cNvPr id="160" name="Google Shape;160;p21"/>
          <p:cNvSpPr txBox="1">
            <a:spLocks noGrp="1"/>
          </p:cNvSpPr>
          <p:nvPr>
            <p:ph type="sldNum" idx="12"/>
          </p:nvPr>
        </p:nvSpPr>
        <p:spPr>
          <a:xfrm>
            <a:off x="9869713" y="6129224"/>
            <a:ext cx="1276200" cy="365100"/>
          </a:xfrm>
          <a:prstGeom prst="rect">
            <a:avLst/>
          </a:prstGeom>
        </p:spPr>
        <p:txBody>
          <a:bodyPr spcFirstLastPara="1" wrap="square" lIns="91425" tIns="45700" rIns="91425" bIns="45700" anchor="ctr" anchorCtr="0">
            <a:noAutofit/>
          </a:bodyPr>
          <a:lstStyle/>
          <a:p>
            <a:pPr lvl="0"/>
            <a:fld id="{00000000-1234-1234-1234-123412341234}" type="slidenum">
              <a:rPr lang="en-US" smtClean="0"/>
              <a:pPr lvl="0"/>
              <a:t>9</a:t>
            </a:fld>
            <a:r>
              <a:rPr lang="en-US" dirty="0" smtClean="0"/>
              <a:t>/</a:t>
            </a:r>
            <a:r>
              <a:rPr lang="en-US" dirty="0"/>
              <a:t>19</a:t>
            </a:r>
            <a:endParaRPr dirty="0"/>
          </a:p>
        </p:txBody>
      </p:sp>
      <p:pic>
        <p:nvPicPr>
          <p:cNvPr id="161" name="Google Shape;161;p21"/>
          <p:cNvPicPr preferRelativeResize="0"/>
          <p:nvPr/>
        </p:nvPicPr>
        <p:blipFill rotWithShape="1">
          <a:blip r:embed="rId3">
            <a:alphaModFix/>
          </a:blip>
          <a:srcRect l="2410" t="8682" r="2296" b="2633"/>
          <a:stretch/>
        </p:blipFill>
        <p:spPr>
          <a:xfrm>
            <a:off x="2270655" y="1551465"/>
            <a:ext cx="7591829" cy="4291551"/>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TotalTime>
  <Words>577</Words>
  <Application>Microsoft Office PowerPoint</Application>
  <PresentationFormat>Widescreen</PresentationFormat>
  <Paragraphs>132</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Cambria Math</vt:lpstr>
      <vt:lpstr>HSE Sans</vt:lpstr>
      <vt:lpstr>Office Theme</vt:lpstr>
      <vt:lpstr>Explainable analytics: understanding causes, correcting errors, and achieving increasingly perfect accuracy from the nature of distinguishable patterns</vt:lpstr>
      <vt:lpstr>Outline</vt:lpstr>
      <vt:lpstr>Problem Statement</vt:lpstr>
      <vt:lpstr>Methods</vt:lpstr>
      <vt:lpstr>Methods</vt:lpstr>
      <vt:lpstr>Data Preprocessing</vt:lpstr>
      <vt:lpstr>Identifying Distinguishable Patterns</vt:lpstr>
      <vt:lpstr>Identifying Distinguishable Patterns</vt:lpstr>
      <vt:lpstr>Identifying Distinguishable Patterns</vt:lpstr>
      <vt:lpstr>Establishing the Causes</vt:lpstr>
      <vt:lpstr>Understanding Results of Analytics</vt:lpstr>
      <vt:lpstr>Understanding Results of Analytics</vt:lpstr>
      <vt:lpstr>TC method step-by-step</vt:lpstr>
      <vt:lpstr>Experiments &amp; Results</vt:lpstr>
      <vt:lpstr>Performance on BCWO dataset</vt:lpstr>
      <vt:lpstr>Performance on CMC dataset</vt:lpstr>
      <vt:lpstr>Results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Explainable analytics: understanding causes, correcting errors, and achieving increasingly perfect accuracy from the nature of distinguishable patterns</dc:title>
  <dc:creator>Mathew Kirdin</dc:creator>
  <cp:lastModifiedBy>Mathew Kirdin</cp:lastModifiedBy>
  <cp:revision>16</cp:revision>
  <dcterms:modified xsi:type="dcterms:W3CDTF">2024-09-29T11:26:31Z</dcterms:modified>
</cp:coreProperties>
</file>